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9" r:id="rId5"/>
    <p:sldMasterId id="2147483696" r:id="rId6"/>
  </p:sldMasterIdLst>
  <p:notesMasterIdLst>
    <p:notesMasterId r:id="rId31"/>
  </p:notesMasterIdLst>
  <p:sldIdLst>
    <p:sldId id="256" r:id="rId7"/>
    <p:sldId id="395" r:id="rId8"/>
    <p:sldId id="257" r:id="rId9"/>
    <p:sldId id="369" r:id="rId10"/>
    <p:sldId id="409" r:id="rId11"/>
    <p:sldId id="434" r:id="rId12"/>
    <p:sldId id="442" r:id="rId13"/>
    <p:sldId id="421" r:id="rId14"/>
    <p:sldId id="380" r:id="rId15"/>
    <p:sldId id="410" r:id="rId16"/>
    <p:sldId id="430" r:id="rId17"/>
    <p:sldId id="431" r:id="rId18"/>
    <p:sldId id="433" r:id="rId19"/>
    <p:sldId id="435" r:id="rId20"/>
    <p:sldId id="436" r:id="rId21"/>
    <p:sldId id="444" r:id="rId22"/>
    <p:sldId id="438" r:id="rId23"/>
    <p:sldId id="439" r:id="rId24"/>
    <p:sldId id="441" r:id="rId25"/>
    <p:sldId id="440" r:id="rId26"/>
    <p:sldId id="446" r:id="rId27"/>
    <p:sldId id="445" r:id="rId28"/>
    <p:sldId id="443" r:id="rId29"/>
    <p:sldId id="393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y, Jodi R" initials="BJR" lastIdx="16" clrIdx="0"/>
  <p:cmAuthor id="2" name="Nielsen, Eileen" initials="NE" lastIdx="13" clrIdx="1">
    <p:extLst>
      <p:ext uri="{19B8F6BF-5375-455C-9EA6-DF929625EA0E}">
        <p15:presenceInfo xmlns:p15="http://schemas.microsoft.com/office/powerpoint/2012/main" userId="S-1-5-21-1191599065-4274392095-3078430509-134266" providerId="AD"/>
      </p:ext>
    </p:extLst>
  </p:cmAuthor>
  <p:cmAuthor id="3" name="Lopes, Melissa J." initials="LMJ" lastIdx="7" clrIdx="2">
    <p:extLst>
      <p:ext uri="{19B8F6BF-5375-455C-9EA6-DF929625EA0E}">
        <p15:presenceInfo xmlns:p15="http://schemas.microsoft.com/office/powerpoint/2012/main" userId="S-1-5-21-1191599065-4274392095-3078430509-304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E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9AA08-0A65-4EF1-A0B8-AB84D592A67A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447694-0593-4041-9735-FF22F41574AC}">
      <dgm:prSet phldrT="[Text]" phldr="0"/>
      <dgm:spPr/>
      <dgm:t>
        <a:bodyPr/>
        <a:lstStyle/>
        <a:p>
          <a:r>
            <a:rPr lang="en-US" b="1" dirty="0"/>
            <a:t>Export Control Administrators (ECA) in RCP</a:t>
          </a:r>
        </a:p>
      </dgm:t>
    </dgm:pt>
    <dgm:pt modelId="{D189EC7F-FB5A-44E6-AB20-D692A27482E5}" type="parTrans" cxnId="{B39EA58B-CE8E-4F19-AA7B-6FC09C321B3F}">
      <dgm:prSet/>
      <dgm:spPr/>
      <dgm:t>
        <a:bodyPr/>
        <a:lstStyle/>
        <a:p>
          <a:endParaRPr lang="en-US"/>
        </a:p>
      </dgm:t>
    </dgm:pt>
    <dgm:pt modelId="{1DA249D6-80F9-4CFA-A761-CF774631C417}" type="sibTrans" cxnId="{B39EA58B-CE8E-4F19-AA7B-6FC09C321B3F}">
      <dgm:prSet/>
      <dgm:spPr/>
      <dgm:t>
        <a:bodyPr/>
        <a:lstStyle/>
        <a:p>
          <a:endParaRPr lang="en-US"/>
        </a:p>
      </dgm:t>
    </dgm:pt>
    <dgm:pt modelId="{6B95598D-A475-474A-AC52-F969A0457251}">
      <dgm:prSet phldrT="[Text]" phldr="0" custT="1"/>
      <dgm:spPr/>
      <dgm:t>
        <a:bodyPr/>
        <a:lstStyle/>
        <a:p>
          <a:r>
            <a:rPr lang="en-US" sz="2000" b="1" u="sng" dirty="0"/>
            <a:t>Julie Chamberlin</a:t>
          </a:r>
        </a:p>
        <a:p>
          <a:r>
            <a:rPr lang="en-US" sz="2000" dirty="0"/>
            <a:t>FAS Division of Arts &amp; Humanities/</a:t>
          </a:r>
        </a:p>
        <a:p>
          <a:r>
            <a:rPr lang="en-US" sz="2000" dirty="0"/>
            <a:t>Social Sciences </a:t>
          </a:r>
        </a:p>
      </dgm:t>
    </dgm:pt>
    <dgm:pt modelId="{DDADA8D1-B0CA-4EC6-B3A6-EDFFB80C176D}" type="parTrans" cxnId="{35A563A5-7404-4B40-8604-7A09A4AD57DB}">
      <dgm:prSet/>
      <dgm:spPr/>
      <dgm:t>
        <a:bodyPr/>
        <a:lstStyle/>
        <a:p>
          <a:endParaRPr lang="en-US"/>
        </a:p>
      </dgm:t>
    </dgm:pt>
    <dgm:pt modelId="{8A60F745-85FF-4048-8628-C6AFF2427EF5}" type="sibTrans" cxnId="{35A563A5-7404-4B40-8604-7A09A4AD57DB}">
      <dgm:prSet/>
      <dgm:spPr/>
      <dgm:t>
        <a:bodyPr/>
        <a:lstStyle/>
        <a:p>
          <a:endParaRPr lang="en-US"/>
        </a:p>
      </dgm:t>
    </dgm:pt>
    <dgm:pt modelId="{4CEB8F4F-E014-4BEE-AB66-59207F558616}">
      <dgm:prSet phldrT="[Text]" phldr="0" custT="1"/>
      <dgm:spPr/>
      <dgm:t>
        <a:bodyPr/>
        <a:lstStyle/>
        <a:p>
          <a:r>
            <a:rPr lang="en-US" sz="2000" b="1" u="sng" dirty="0"/>
            <a:t>Ani Heller</a:t>
          </a:r>
        </a:p>
        <a:p>
          <a:r>
            <a:rPr lang="en-US" sz="2000" b="0" u="none" dirty="0"/>
            <a:t>School of Engineering and Sciences (SEAS) </a:t>
          </a:r>
        </a:p>
      </dgm:t>
    </dgm:pt>
    <dgm:pt modelId="{A7F11BA1-29C3-4025-AC7D-DC40DECA495D}" type="parTrans" cxnId="{E718C323-8F95-4948-8DA7-958ADE52181E}">
      <dgm:prSet/>
      <dgm:spPr/>
      <dgm:t>
        <a:bodyPr/>
        <a:lstStyle/>
        <a:p>
          <a:endParaRPr lang="en-US"/>
        </a:p>
      </dgm:t>
    </dgm:pt>
    <dgm:pt modelId="{3AB53428-AFDB-49BD-B83B-5B1DD1A22067}" type="sibTrans" cxnId="{E718C323-8F95-4948-8DA7-958ADE52181E}">
      <dgm:prSet/>
      <dgm:spPr/>
      <dgm:t>
        <a:bodyPr/>
        <a:lstStyle/>
        <a:p>
          <a:endParaRPr lang="en-US"/>
        </a:p>
      </dgm:t>
    </dgm:pt>
    <dgm:pt modelId="{BA220A03-2A56-4199-8384-347438AA6185}">
      <dgm:prSet phldrT="[Text]" phldr="0" custT="1"/>
      <dgm:spPr/>
      <dgm:t>
        <a:bodyPr/>
        <a:lstStyle/>
        <a:p>
          <a:r>
            <a:rPr lang="en-US" sz="2000" b="1" u="sng" dirty="0"/>
            <a:t>Elizabeth Parsons</a:t>
          </a:r>
        </a:p>
        <a:p>
          <a:r>
            <a:rPr lang="en-US" sz="2000" b="0" u="none" dirty="0"/>
            <a:t>FAS Division of Science</a:t>
          </a:r>
        </a:p>
      </dgm:t>
    </dgm:pt>
    <dgm:pt modelId="{9B310F1B-2DE8-404B-AD6E-1406D09AB940}" type="parTrans" cxnId="{2CD2CCAA-8C13-4F78-8DDF-7A2A45C7E358}">
      <dgm:prSet/>
      <dgm:spPr/>
      <dgm:t>
        <a:bodyPr/>
        <a:lstStyle/>
        <a:p>
          <a:endParaRPr lang="en-US"/>
        </a:p>
      </dgm:t>
    </dgm:pt>
    <dgm:pt modelId="{36BA7343-71F9-44C8-A48E-F27D359B358E}" type="sibTrans" cxnId="{2CD2CCAA-8C13-4F78-8DDF-7A2A45C7E358}">
      <dgm:prSet/>
      <dgm:spPr/>
      <dgm:t>
        <a:bodyPr/>
        <a:lstStyle/>
        <a:p>
          <a:endParaRPr lang="en-US"/>
        </a:p>
      </dgm:t>
    </dgm:pt>
    <dgm:pt modelId="{6593915A-3459-4FC4-A89C-9A30F172F5C5}" type="pres">
      <dgm:prSet presAssocID="{94E9AA08-0A65-4EF1-A0B8-AB84D592A67A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6E459792-44E7-483B-A772-38A08B37E881}" type="pres">
      <dgm:prSet presAssocID="{5F447694-0593-4041-9735-FF22F41574AC}" presName="Parent" presStyleLbl="node1" presStyleIdx="0" presStyleCnt="2" custScaleX="125314" custScaleY="125914" custLinFactNeighborX="-43953" custLinFactNeighborY="1210">
        <dgm:presLayoutVars>
          <dgm:chMax val="4"/>
          <dgm:chPref val="3"/>
        </dgm:presLayoutVars>
      </dgm:prSet>
      <dgm:spPr/>
    </dgm:pt>
    <dgm:pt modelId="{4FF0D274-658B-4D2B-BBCB-C273576086B1}" type="pres">
      <dgm:prSet presAssocID="{6B95598D-A475-474A-AC52-F969A0457251}" presName="Accent" presStyleLbl="node1" presStyleIdx="1" presStyleCnt="2"/>
      <dgm:spPr/>
    </dgm:pt>
    <dgm:pt modelId="{99237B08-8FE4-417D-A8E0-6F0A1A7C5821}" type="pres">
      <dgm:prSet presAssocID="{6B95598D-A475-474A-AC52-F969A0457251}" presName="Image1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t="-25000" b="-25000"/>
          </a:stretch>
        </a:blipFill>
      </dgm:spPr>
    </dgm:pt>
    <dgm:pt modelId="{C8F9EBEC-8FAF-4754-83EE-A5E3B9F37BBD}" type="pres">
      <dgm:prSet presAssocID="{6B95598D-A475-474A-AC52-F969A0457251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05F90ED-56F3-4C3D-B1C8-2B346331BFBE}" type="pres">
      <dgm:prSet presAssocID="{4CEB8F4F-E014-4BEE-AB66-59207F558616}" presName="Image2" presStyleCnt="0"/>
      <dgm:spPr/>
    </dgm:pt>
    <dgm:pt modelId="{96FC1608-7C88-4A26-80A2-0FF2218780D5}" type="pres">
      <dgm:prSet presAssocID="{4CEB8F4F-E014-4BEE-AB66-59207F558616}" presName="Image" presStyleLbl="fgImgPlac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t="-6000" r="-2000" b="-27000"/>
          </a:stretch>
        </a:blipFill>
      </dgm:spPr>
    </dgm:pt>
    <dgm:pt modelId="{4F7C9025-7BA5-4199-A7F6-CD08C1E40D34}" type="pres">
      <dgm:prSet presAssocID="{4CEB8F4F-E014-4BEE-AB66-59207F558616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F2FF714-5CC5-4FBC-8070-B1EB97BA2086}" type="pres">
      <dgm:prSet presAssocID="{BA220A03-2A56-4199-8384-347438AA6185}" presName="Image3" presStyleCnt="0"/>
      <dgm:spPr/>
    </dgm:pt>
    <dgm:pt modelId="{F9B6BB42-A37F-43E2-9BF8-3042D23A03F4}" type="pres">
      <dgm:prSet presAssocID="{BA220A03-2A56-4199-8384-347438AA6185}" presName="Imag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18000" b="-18000"/>
          </a:stretch>
        </a:blipFill>
      </dgm:spPr>
    </dgm:pt>
    <dgm:pt modelId="{8D2569BE-4E95-412F-A68A-8A9020F897CC}" type="pres">
      <dgm:prSet presAssocID="{BA220A03-2A56-4199-8384-347438AA6185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B382C0C-20F0-41CB-9964-F518AC8F4063}" type="presOf" srcId="{94E9AA08-0A65-4EF1-A0B8-AB84D592A67A}" destId="{6593915A-3459-4FC4-A89C-9A30F172F5C5}" srcOrd="0" destOrd="0" presId="urn:microsoft.com/office/officeart/2011/layout/RadialPictureList"/>
    <dgm:cxn modelId="{E718C323-8F95-4948-8DA7-958ADE52181E}" srcId="{5F447694-0593-4041-9735-FF22F41574AC}" destId="{4CEB8F4F-E014-4BEE-AB66-59207F558616}" srcOrd="1" destOrd="0" parTransId="{A7F11BA1-29C3-4025-AC7D-DC40DECA495D}" sibTransId="{3AB53428-AFDB-49BD-B83B-5B1DD1A22067}"/>
    <dgm:cxn modelId="{78E24B3C-1D3A-4E30-AC4D-238B45927FB4}" type="presOf" srcId="{5F447694-0593-4041-9735-FF22F41574AC}" destId="{6E459792-44E7-483B-A772-38A08B37E881}" srcOrd="0" destOrd="0" presId="urn:microsoft.com/office/officeart/2011/layout/RadialPictureList"/>
    <dgm:cxn modelId="{24C7244C-42FC-4571-807B-380BD0081DB5}" type="presOf" srcId="{6B95598D-A475-474A-AC52-F969A0457251}" destId="{C8F9EBEC-8FAF-4754-83EE-A5E3B9F37BBD}" srcOrd="0" destOrd="0" presId="urn:microsoft.com/office/officeart/2011/layout/RadialPictureList"/>
    <dgm:cxn modelId="{89D95053-69B7-4526-8E41-CF421AB88E80}" type="presOf" srcId="{4CEB8F4F-E014-4BEE-AB66-59207F558616}" destId="{4F7C9025-7BA5-4199-A7F6-CD08C1E40D34}" srcOrd="0" destOrd="0" presId="urn:microsoft.com/office/officeart/2011/layout/RadialPictureList"/>
    <dgm:cxn modelId="{B39EA58B-CE8E-4F19-AA7B-6FC09C321B3F}" srcId="{94E9AA08-0A65-4EF1-A0B8-AB84D592A67A}" destId="{5F447694-0593-4041-9735-FF22F41574AC}" srcOrd="0" destOrd="0" parTransId="{D189EC7F-FB5A-44E6-AB20-D692A27482E5}" sibTransId="{1DA249D6-80F9-4CFA-A761-CF774631C417}"/>
    <dgm:cxn modelId="{5B13DF98-4F43-44E5-BFDE-392F0BB73B00}" type="presOf" srcId="{BA220A03-2A56-4199-8384-347438AA6185}" destId="{8D2569BE-4E95-412F-A68A-8A9020F897CC}" srcOrd="0" destOrd="0" presId="urn:microsoft.com/office/officeart/2011/layout/RadialPictureList"/>
    <dgm:cxn modelId="{35A563A5-7404-4B40-8604-7A09A4AD57DB}" srcId="{5F447694-0593-4041-9735-FF22F41574AC}" destId="{6B95598D-A475-474A-AC52-F969A0457251}" srcOrd="0" destOrd="0" parTransId="{DDADA8D1-B0CA-4EC6-B3A6-EDFFB80C176D}" sibTransId="{8A60F745-85FF-4048-8628-C6AFF2427EF5}"/>
    <dgm:cxn modelId="{2CD2CCAA-8C13-4F78-8DDF-7A2A45C7E358}" srcId="{5F447694-0593-4041-9735-FF22F41574AC}" destId="{BA220A03-2A56-4199-8384-347438AA6185}" srcOrd="2" destOrd="0" parTransId="{9B310F1B-2DE8-404B-AD6E-1406D09AB940}" sibTransId="{36BA7343-71F9-44C8-A48E-F27D359B358E}"/>
    <dgm:cxn modelId="{7BA57A03-9CFE-4B0B-B530-E1946A7F9152}" type="presParOf" srcId="{6593915A-3459-4FC4-A89C-9A30F172F5C5}" destId="{6E459792-44E7-483B-A772-38A08B37E881}" srcOrd="0" destOrd="0" presId="urn:microsoft.com/office/officeart/2011/layout/RadialPictureList"/>
    <dgm:cxn modelId="{AB2F7C76-36D6-4050-B733-E6B0E33E5005}" type="presParOf" srcId="{6593915A-3459-4FC4-A89C-9A30F172F5C5}" destId="{4FF0D274-658B-4D2B-BBCB-C273576086B1}" srcOrd="1" destOrd="0" presId="urn:microsoft.com/office/officeart/2011/layout/RadialPictureList"/>
    <dgm:cxn modelId="{F1D42665-A907-4D7B-BC28-54CCDAC1397A}" type="presParOf" srcId="{6593915A-3459-4FC4-A89C-9A30F172F5C5}" destId="{99237B08-8FE4-417D-A8E0-6F0A1A7C5821}" srcOrd="2" destOrd="0" presId="urn:microsoft.com/office/officeart/2011/layout/RadialPictureList"/>
    <dgm:cxn modelId="{20A2E6DE-2A52-485D-B802-14335999DCB1}" type="presParOf" srcId="{6593915A-3459-4FC4-A89C-9A30F172F5C5}" destId="{C8F9EBEC-8FAF-4754-83EE-A5E3B9F37BBD}" srcOrd="3" destOrd="0" presId="urn:microsoft.com/office/officeart/2011/layout/RadialPictureList"/>
    <dgm:cxn modelId="{6BCC8A32-2046-4B94-B068-D2FD5C4AFBBD}" type="presParOf" srcId="{6593915A-3459-4FC4-A89C-9A30F172F5C5}" destId="{905F90ED-56F3-4C3D-B1C8-2B346331BFBE}" srcOrd="4" destOrd="0" presId="urn:microsoft.com/office/officeart/2011/layout/RadialPictureList"/>
    <dgm:cxn modelId="{FC18D314-8C8F-4CC6-A04E-D8B680641C9A}" type="presParOf" srcId="{905F90ED-56F3-4C3D-B1C8-2B346331BFBE}" destId="{96FC1608-7C88-4A26-80A2-0FF2218780D5}" srcOrd="0" destOrd="0" presId="urn:microsoft.com/office/officeart/2011/layout/RadialPictureList"/>
    <dgm:cxn modelId="{C8177B04-02B6-4BC3-A6EA-86A71224FBF3}" type="presParOf" srcId="{6593915A-3459-4FC4-A89C-9A30F172F5C5}" destId="{4F7C9025-7BA5-4199-A7F6-CD08C1E40D34}" srcOrd="5" destOrd="0" presId="urn:microsoft.com/office/officeart/2011/layout/RadialPictureList"/>
    <dgm:cxn modelId="{52864C58-9A69-44CA-8846-D00006F40A2B}" type="presParOf" srcId="{6593915A-3459-4FC4-A89C-9A30F172F5C5}" destId="{5F2FF714-5CC5-4FBC-8070-B1EB97BA2086}" srcOrd="6" destOrd="0" presId="urn:microsoft.com/office/officeart/2011/layout/RadialPictureList"/>
    <dgm:cxn modelId="{4691FD61-E0FE-466B-AEA9-D3A1F08A297D}" type="presParOf" srcId="{5F2FF714-5CC5-4FBC-8070-B1EB97BA2086}" destId="{F9B6BB42-A37F-43E2-9BF8-3042D23A03F4}" srcOrd="0" destOrd="0" presId="urn:microsoft.com/office/officeart/2011/layout/RadialPictureList"/>
    <dgm:cxn modelId="{C4F480D7-34A9-416B-AC18-6AFA115DB436}" type="presParOf" srcId="{6593915A-3459-4FC4-A89C-9A30F172F5C5}" destId="{8D2569BE-4E95-412F-A68A-8A9020F897CC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20ADC-3389-4426-8894-9517DF2FAB0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89FB69-590C-4219-A53B-88B9B550AE4E}">
      <dgm:prSet phldrT="[Text]" phldr="0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>
              <a:latin typeface="Calibri Light" panose="020F0302020204030204"/>
            </a:rPr>
            <a:t>What is being shared?</a:t>
          </a:r>
        </a:p>
      </dgm:t>
    </dgm:pt>
    <dgm:pt modelId="{8F8A4F4D-38EF-4F7E-B075-0D6742EEABF9}" type="parTrans" cxnId="{8E10C60B-EBEF-4198-9CD9-20D45882CD17}">
      <dgm:prSet/>
      <dgm:spPr/>
      <dgm:t>
        <a:bodyPr/>
        <a:lstStyle/>
        <a:p>
          <a:endParaRPr lang="en-US"/>
        </a:p>
      </dgm:t>
    </dgm:pt>
    <dgm:pt modelId="{4B11B310-C8D2-486C-92B7-04726B2C580A}" type="sibTrans" cxnId="{8E10C60B-EBEF-4198-9CD9-20D45882CD17}">
      <dgm:prSet/>
      <dgm:spPr/>
      <dgm:t>
        <a:bodyPr/>
        <a:lstStyle/>
        <a:p>
          <a:endParaRPr lang="en-US"/>
        </a:p>
      </dgm:t>
    </dgm:pt>
    <dgm:pt modelId="{6C27B130-5202-4666-85B4-A701FCD8A057}">
      <dgm:prSet phldrT="[Text]" phldr="0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>
              <a:latin typeface="Calibri Light" panose="020F0302020204030204"/>
            </a:rPr>
            <a:t>Who is receiving it?</a:t>
          </a:r>
          <a:endParaRPr lang="en-US" dirty="0"/>
        </a:p>
      </dgm:t>
    </dgm:pt>
    <dgm:pt modelId="{C8D60FBA-6F4C-4C11-82C1-1C319DAC9437}" type="parTrans" cxnId="{A2636838-5F67-4962-83CF-1E78EDD10E88}">
      <dgm:prSet/>
      <dgm:spPr/>
      <dgm:t>
        <a:bodyPr/>
        <a:lstStyle/>
        <a:p>
          <a:endParaRPr lang="en-US"/>
        </a:p>
      </dgm:t>
    </dgm:pt>
    <dgm:pt modelId="{4CE34466-2BD8-4A3A-A2EF-DDDD181FCB06}" type="sibTrans" cxnId="{A2636838-5F67-4962-83CF-1E78EDD10E88}">
      <dgm:prSet/>
      <dgm:spPr/>
      <dgm:t>
        <a:bodyPr/>
        <a:lstStyle/>
        <a:p>
          <a:endParaRPr lang="en-US"/>
        </a:p>
      </dgm:t>
    </dgm:pt>
    <dgm:pt modelId="{6CB117AA-0774-4AE7-953A-7C6358CDA7C7}">
      <dgm:prSet phldrT="[Text]" phldr="0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>
              <a:latin typeface="Calibri Light" panose="020F0302020204030204"/>
            </a:rPr>
            <a:t>What will it be used for?</a:t>
          </a:r>
          <a:endParaRPr lang="en-US" dirty="0"/>
        </a:p>
      </dgm:t>
    </dgm:pt>
    <dgm:pt modelId="{3645AA01-D91A-4D24-AD94-7F5A1C3FBD75}" type="parTrans" cxnId="{7B9A5575-FF9D-49FB-963F-42BF6CCD9F00}">
      <dgm:prSet/>
      <dgm:spPr/>
      <dgm:t>
        <a:bodyPr/>
        <a:lstStyle/>
        <a:p>
          <a:endParaRPr lang="en-US"/>
        </a:p>
      </dgm:t>
    </dgm:pt>
    <dgm:pt modelId="{476910F6-AEDD-4007-B898-9EBEC0C3160F}" type="sibTrans" cxnId="{7B9A5575-FF9D-49FB-963F-42BF6CCD9F00}">
      <dgm:prSet/>
      <dgm:spPr/>
      <dgm:t>
        <a:bodyPr/>
        <a:lstStyle/>
        <a:p>
          <a:endParaRPr lang="en-US"/>
        </a:p>
      </dgm:t>
    </dgm:pt>
    <dgm:pt modelId="{67C994C8-14FF-44DD-B09B-D8434A1411A7}">
      <dgm:prSet phldr="0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>
              <a:latin typeface="Calibri Light" panose="020F0302020204030204"/>
            </a:rPr>
            <a:t>Where is it going? (materials)</a:t>
          </a:r>
          <a:endParaRPr lang="en-US" dirty="0"/>
        </a:p>
      </dgm:t>
    </dgm:pt>
    <dgm:pt modelId="{76A5A395-74FF-458C-9880-A5680540E9EE}" type="parTrans" cxnId="{ADE7EACC-4590-4D63-B278-FD13EF79B3E8}">
      <dgm:prSet/>
      <dgm:spPr/>
      <dgm:t>
        <a:bodyPr/>
        <a:lstStyle/>
        <a:p>
          <a:endParaRPr lang="en-US"/>
        </a:p>
      </dgm:t>
    </dgm:pt>
    <dgm:pt modelId="{C0BA8099-B233-4EF9-A7A0-59466D5AA650}" type="sibTrans" cxnId="{ADE7EACC-4590-4D63-B278-FD13EF79B3E8}">
      <dgm:prSet/>
      <dgm:spPr/>
      <dgm:t>
        <a:bodyPr/>
        <a:lstStyle/>
        <a:p>
          <a:endParaRPr lang="en-US"/>
        </a:p>
      </dgm:t>
    </dgm:pt>
    <dgm:pt modelId="{CB7609D2-4893-48E9-8B99-96074EB2E544}" type="pres">
      <dgm:prSet presAssocID="{91120ADC-3389-4426-8894-9517DF2FAB04}" presName="Name0" presStyleCnt="0">
        <dgm:presLayoutVars>
          <dgm:dir/>
          <dgm:resizeHandles val="exact"/>
        </dgm:presLayoutVars>
      </dgm:prSet>
      <dgm:spPr/>
    </dgm:pt>
    <dgm:pt modelId="{4DCFC2B7-7BFD-42E3-B6BE-4BDB69D71AE9}" type="pres">
      <dgm:prSet presAssocID="{6489FB69-590C-4219-A53B-88B9B550AE4E}" presName="parTxOnly" presStyleLbl="node1" presStyleIdx="0" presStyleCnt="4">
        <dgm:presLayoutVars>
          <dgm:bulletEnabled val="1"/>
        </dgm:presLayoutVars>
      </dgm:prSet>
      <dgm:spPr/>
    </dgm:pt>
    <dgm:pt modelId="{DECB748E-4A8E-4B8F-AE6B-D3EA28B3CC68}" type="pres">
      <dgm:prSet presAssocID="{4B11B310-C8D2-486C-92B7-04726B2C580A}" presName="parSpace" presStyleCnt="0"/>
      <dgm:spPr/>
    </dgm:pt>
    <dgm:pt modelId="{8BE8A6FC-673C-407B-9575-761FD29C9E25}" type="pres">
      <dgm:prSet presAssocID="{6CB117AA-0774-4AE7-953A-7C6358CDA7C7}" presName="parTxOnly" presStyleLbl="node1" presStyleIdx="1" presStyleCnt="4">
        <dgm:presLayoutVars>
          <dgm:bulletEnabled val="1"/>
        </dgm:presLayoutVars>
      </dgm:prSet>
      <dgm:spPr/>
    </dgm:pt>
    <dgm:pt modelId="{2663D00E-0DDA-4F69-BE53-AE3399BBB623}" type="pres">
      <dgm:prSet presAssocID="{476910F6-AEDD-4007-B898-9EBEC0C3160F}" presName="parSpace" presStyleCnt="0"/>
      <dgm:spPr/>
    </dgm:pt>
    <dgm:pt modelId="{69F591B1-5CEE-4996-A675-4C088F446957}" type="pres">
      <dgm:prSet presAssocID="{6C27B130-5202-4666-85B4-A701FCD8A057}" presName="parTxOnly" presStyleLbl="node1" presStyleIdx="2" presStyleCnt="4">
        <dgm:presLayoutVars>
          <dgm:bulletEnabled val="1"/>
        </dgm:presLayoutVars>
      </dgm:prSet>
      <dgm:spPr/>
    </dgm:pt>
    <dgm:pt modelId="{72A2F7A4-A0CA-45C4-9333-A7D1F6833BCD}" type="pres">
      <dgm:prSet presAssocID="{4CE34466-2BD8-4A3A-A2EF-DDDD181FCB06}" presName="parSpace" presStyleCnt="0"/>
      <dgm:spPr/>
    </dgm:pt>
    <dgm:pt modelId="{4CB7F3EE-E984-4694-B95F-6C7525837A7E}" type="pres">
      <dgm:prSet presAssocID="{67C994C8-14FF-44DD-B09B-D8434A1411A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E10C60B-EBEF-4198-9CD9-20D45882CD17}" srcId="{91120ADC-3389-4426-8894-9517DF2FAB04}" destId="{6489FB69-590C-4219-A53B-88B9B550AE4E}" srcOrd="0" destOrd="0" parTransId="{8F8A4F4D-38EF-4F7E-B075-0D6742EEABF9}" sibTransId="{4B11B310-C8D2-486C-92B7-04726B2C580A}"/>
    <dgm:cxn modelId="{16EFF621-B93A-45AE-A907-EDB7FDBFFA93}" type="presOf" srcId="{6489FB69-590C-4219-A53B-88B9B550AE4E}" destId="{4DCFC2B7-7BFD-42E3-B6BE-4BDB69D71AE9}" srcOrd="0" destOrd="0" presId="urn:microsoft.com/office/officeart/2005/8/layout/hChevron3"/>
    <dgm:cxn modelId="{A2636838-5F67-4962-83CF-1E78EDD10E88}" srcId="{91120ADC-3389-4426-8894-9517DF2FAB04}" destId="{6C27B130-5202-4666-85B4-A701FCD8A057}" srcOrd="2" destOrd="0" parTransId="{C8D60FBA-6F4C-4C11-82C1-1C319DAC9437}" sibTransId="{4CE34466-2BD8-4A3A-A2EF-DDDD181FCB06}"/>
    <dgm:cxn modelId="{45F74041-3685-4193-AE4E-FAB4E01C4FEE}" type="presOf" srcId="{91120ADC-3389-4426-8894-9517DF2FAB04}" destId="{CB7609D2-4893-48E9-8B99-96074EB2E544}" srcOrd="0" destOrd="0" presId="urn:microsoft.com/office/officeart/2005/8/layout/hChevron3"/>
    <dgm:cxn modelId="{4DF00275-2ED3-4C95-82A7-A93C855AD001}" type="presOf" srcId="{6C27B130-5202-4666-85B4-A701FCD8A057}" destId="{69F591B1-5CEE-4996-A675-4C088F446957}" srcOrd="0" destOrd="0" presId="urn:microsoft.com/office/officeart/2005/8/layout/hChevron3"/>
    <dgm:cxn modelId="{7B9A5575-FF9D-49FB-963F-42BF6CCD9F00}" srcId="{91120ADC-3389-4426-8894-9517DF2FAB04}" destId="{6CB117AA-0774-4AE7-953A-7C6358CDA7C7}" srcOrd="1" destOrd="0" parTransId="{3645AA01-D91A-4D24-AD94-7F5A1C3FBD75}" sibTransId="{476910F6-AEDD-4007-B898-9EBEC0C3160F}"/>
    <dgm:cxn modelId="{55F04AB5-314F-454D-90A6-980AFDC3C300}" type="presOf" srcId="{67C994C8-14FF-44DD-B09B-D8434A1411A7}" destId="{4CB7F3EE-E984-4694-B95F-6C7525837A7E}" srcOrd="0" destOrd="0" presId="urn:microsoft.com/office/officeart/2005/8/layout/hChevron3"/>
    <dgm:cxn modelId="{876854BA-6688-4A99-A65E-D2B4A85D8D96}" type="presOf" srcId="{6CB117AA-0774-4AE7-953A-7C6358CDA7C7}" destId="{8BE8A6FC-673C-407B-9575-761FD29C9E25}" srcOrd="0" destOrd="0" presId="urn:microsoft.com/office/officeart/2005/8/layout/hChevron3"/>
    <dgm:cxn modelId="{ADE7EACC-4590-4D63-B278-FD13EF79B3E8}" srcId="{91120ADC-3389-4426-8894-9517DF2FAB04}" destId="{67C994C8-14FF-44DD-B09B-D8434A1411A7}" srcOrd="3" destOrd="0" parTransId="{76A5A395-74FF-458C-9880-A5680540E9EE}" sibTransId="{C0BA8099-B233-4EF9-A7A0-59466D5AA650}"/>
    <dgm:cxn modelId="{4FA05A82-7367-4836-8E87-ED0B59028309}" type="presParOf" srcId="{CB7609D2-4893-48E9-8B99-96074EB2E544}" destId="{4DCFC2B7-7BFD-42E3-B6BE-4BDB69D71AE9}" srcOrd="0" destOrd="0" presId="urn:microsoft.com/office/officeart/2005/8/layout/hChevron3"/>
    <dgm:cxn modelId="{88B454B2-86F1-4657-89EA-BD86B9C713A1}" type="presParOf" srcId="{CB7609D2-4893-48E9-8B99-96074EB2E544}" destId="{DECB748E-4A8E-4B8F-AE6B-D3EA28B3CC68}" srcOrd="1" destOrd="0" presId="urn:microsoft.com/office/officeart/2005/8/layout/hChevron3"/>
    <dgm:cxn modelId="{BFC87845-CD38-438B-90BF-6BBDE7149DF0}" type="presParOf" srcId="{CB7609D2-4893-48E9-8B99-96074EB2E544}" destId="{8BE8A6FC-673C-407B-9575-761FD29C9E25}" srcOrd="2" destOrd="0" presId="urn:microsoft.com/office/officeart/2005/8/layout/hChevron3"/>
    <dgm:cxn modelId="{9EF89956-0E6F-4559-978D-CD122FFA787D}" type="presParOf" srcId="{CB7609D2-4893-48E9-8B99-96074EB2E544}" destId="{2663D00E-0DDA-4F69-BE53-AE3399BBB623}" srcOrd="3" destOrd="0" presId="urn:microsoft.com/office/officeart/2005/8/layout/hChevron3"/>
    <dgm:cxn modelId="{EAECFAC7-AB5C-4AC2-A638-F0AF22AE4DD0}" type="presParOf" srcId="{CB7609D2-4893-48E9-8B99-96074EB2E544}" destId="{69F591B1-5CEE-4996-A675-4C088F446957}" srcOrd="4" destOrd="0" presId="urn:microsoft.com/office/officeart/2005/8/layout/hChevron3"/>
    <dgm:cxn modelId="{786F4D04-2E5A-415B-B0E6-712A0E557A3C}" type="presParOf" srcId="{CB7609D2-4893-48E9-8B99-96074EB2E544}" destId="{72A2F7A4-A0CA-45C4-9333-A7D1F6833BCD}" srcOrd="5" destOrd="0" presId="urn:microsoft.com/office/officeart/2005/8/layout/hChevron3"/>
    <dgm:cxn modelId="{1415EC74-81A3-4995-BEF0-357FF2723736}" type="presParOf" srcId="{CB7609D2-4893-48E9-8B99-96074EB2E544}" destId="{4CB7F3EE-E984-4694-B95F-6C7525837A7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120ADC-3389-4426-8894-9517DF2FAB0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89FB69-590C-4219-A53B-88B9B550AE4E}">
      <dgm:prSet phldrT="[Text]" phldr="0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>
              <a:latin typeface="Calibri Light" panose="020F0302020204030204"/>
            </a:rPr>
            <a:t>What is being shared?</a:t>
          </a:r>
        </a:p>
      </dgm:t>
    </dgm:pt>
    <dgm:pt modelId="{8F8A4F4D-38EF-4F7E-B075-0D6742EEABF9}" type="parTrans" cxnId="{8E10C60B-EBEF-4198-9CD9-20D45882CD17}">
      <dgm:prSet/>
      <dgm:spPr/>
      <dgm:t>
        <a:bodyPr/>
        <a:lstStyle/>
        <a:p>
          <a:endParaRPr lang="en-US"/>
        </a:p>
      </dgm:t>
    </dgm:pt>
    <dgm:pt modelId="{4B11B310-C8D2-486C-92B7-04726B2C580A}" type="sibTrans" cxnId="{8E10C60B-EBEF-4198-9CD9-20D45882CD17}">
      <dgm:prSet/>
      <dgm:spPr/>
      <dgm:t>
        <a:bodyPr/>
        <a:lstStyle/>
        <a:p>
          <a:endParaRPr lang="en-US"/>
        </a:p>
      </dgm:t>
    </dgm:pt>
    <dgm:pt modelId="{6C27B130-5202-4666-85B4-A701FCD8A057}">
      <dgm:prSet phldrT="[Text]" phldr="0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>
              <a:latin typeface="Calibri Light" panose="020F0302020204030204"/>
            </a:rPr>
            <a:t>Who is receiving it?</a:t>
          </a:r>
          <a:endParaRPr lang="en-US" dirty="0"/>
        </a:p>
      </dgm:t>
    </dgm:pt>
    <dgm:pt modelId="{C8D60FBA-6F4C-4C11-82C1-1C319DAC9437}" type="parTrans" cxnId="{A2636838-5F67-4962-83CF-1E78EDD10E88}">
      <dgm:prSet/>
      <dgm:spPr/>
      <dgm:t>
        <a:bodyPr/>
        <a:lstStyle/>
        <a:p>
          <a:endParaRPr lang="en-US"/>
        </a:p>
      </dgm:t>
    </dgm:pt>
    <dgm:pt modelId="{4CE34466-2BD8-4A3A-A2EF-DDDD181FCB06}" type="sibTrans" cxnId="{A2636838-5F67-4962-83CF-1E78EDD10E88}">
      <dgm:prSet/>
      <dgm:spPr/>
      <dgm:t>
        <a:bodyPr/>
        <a:lstStyle/>
        <a:p>
          <a:endParaRPr lang="en-US"/>
        </a:p>
      </dgm:t>
    </dgm:pt>
    <dgm:pt modelId="{6CB117AA-0774-4AE7-953A-7C6358CDA7C7}">
      <dgm:prSet phldrT="[Text]" phldr="0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>
              <a:latin typeface="Calibri Light" panose="020F0302020204030204"/>
            </a:rPr>
            <a:t>What will it be used for?</a:t>
          </a:r>
          <a:endParaRPr lang="en-US" dirty="0"/>
        </a:p>
      </dgm:t>
    </dgm:pt>
    <dgm:pt modelId="{3645AA01-D91A-4D24-AD94-7F5A1C3FBD75}" type="parTrans" cxnId="{7B9A5575-FF9D-49FB-963F-42BF6CCD9F00}">
      <dgm:prSet/>
      <dgm:spPr/>
      <dgm:t>
        <a:bodyPr/>
        <a:lstStyle/>
        <a:p>
          <a:endParaRPr lang="en-US"/>
        </a:p>
      </dgm:t>
    </dgm:pt>
    <dgm:pt modelId="{476910F6-AEDD-4007-B898-9EBEC0C3160F}" type="sibTrans" cxnId="{7B9A5575-FF9D-49FB-963F-42BF6CCD9F00}">
      <dgm:prSet/>
      <dgm:spPr/>
      <dgm:t>
        <a:bodyPr/>
        <a:lstStyle/>
        <a:p>
          <a:endParaRPr lang="en-US"/>
        </a:p>
      </dgm:t>
    </dgm:pt>
    <dgm:pt modelId="{67C994C8-14FF-44DD-B09B-D8434A1411A7}">
      <dgm:prSet phldr="0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dirty="0">
              <a:latin typeface="Calibri Light" panose="020F0302020204030204"/>
            </a:rPr>
            <a:t>Where is it going? (materials)</a:t>
          </a:r>
          <a:endParaRPr lang="en-US" dirty="0"/>
        </a:p>
      </dgm:t>
    </dgm:pt>
    <dgm:pt modelId="{76A5A395-74FF-458C-9880-A5680540E9EE}" type="parTrans" cxnId="{ADE7EACC-4590-4D63-B278-FD13EF79B3E8}">
      <dgm:prSet/>
      <dgm:spPr/>
      <dgm:t>
        <a:bodyPr/>
        <a:lstStyle/>
        <a:p>
          <a:endParaRPr lang="en-US"/>
        </a:p>
      </dgm:t>
    </dgm:pt>
    <dgm:pt modelId="{C0BA8099-B233-4EF9-A7A0-59466D5AA650}" type="sibTrans" cxnId="{ADE7EACC-4590-4D63-B278-FD13EF79B3E8}">
      <dgm:prSet/>
      <dgm:spPr/>
      <dgm:t>
        <a:bodyPr/>
        <a:lstStyle/>
        <a:p>
          <a:endParaRPr lang="en-US"/>
        </a:p>
      </dgm:t>
    </dgm:pt>
    <dgm:pt modelId="{CB7609D2-4893-48E9-8B99-96074EB2E544}" type="pres">
      <dgm:prSet presAssocID="{91120ADC-3389-4426-8894-9517DF2FAB04}" presName="Name0" presStyleCnt="0">
        <dgm:presLayoutVars>
          <dgm:dir/>
          <dgm:resizeHandles val="exact"/>
        </dgm:presLayoutVars>
      </dgm:prSet>
      <dgm:spPr/>
    </dgm:pt>
    <dgm:pt modelId="{4DCFC2B7-7BFD-42E3-B6BE-4BDB69D71AE9}" type="pres">
      <dgm:prSet presAssocID="{6489FB69-590C-4219-A53B-88B9B550AE4E}" presName="parTxOnly" presStyleLbl="node1" presStyleIdx="0" presStyleCnt="4">
        <dgm:presLayoutVars>
          <dgm:bulletEnabled val="1"/>
        </dgm:presLayoutVars>
      </dgm:prSet>
      <dgm:spPr/>
    </dgm:pt>
    <dgm:pt modelId="{DECB748E-4A8E-4B8F-AE6B-D3EA28B3CC68}" type="pres">
      <dgm:prSet presAssocID="{4B11B310-C8D2-486C-92B7-04726B2C580A}" presName="parSpace" presStyleCnt="0"/>
      <dgm:spPr/>
    </dgm:pt>
    <dgm:pt modelId="{8BE8A6FC-673C-407B-9575-761FD29C9E25}" type="pres">
      <dgm:prSet presAssocID="{6CB117AA-0774-4AE7-953A-7C6358CDA7C7}" presName="parTxOnly" presStyleLbl="node1" presStyleIdx="1" presStyleCnt="4">
        <dgm:presLayoutVars>
          <dgm:bulletEnabled val="1"/>
        </dgm:presLayoutVars>
      </dgm:prSet>
      <dgm:spPr/>
    </dgm:pt>
    <dgm:pt modelId="{2663D00E-0DDA-4F69-BE53-AE3399BBB623}" type="pres">
      <dgm:prSet presAssocID="{476910F6-AEDD-4007-B898-9EBEC0C3160F}" presName="parSpace" presStyleCnt="0"/>
      <dgm:spPr/>
    </dgm:pt>
    <dgm:pt modelId="{69F591B1-5CEE-4996-A675-4C088F446957}" type="pres">
      <dgm:prSet presAssocID="{6C27B130-5202-4666-85B4-A701FCD8A057}" presName="parTxOnly" presStyleLbl="node1" presStyleIdx="2" presStyleCnt="4">
        <dgm:presLayoutVars>
          <dgm:bulletEnabled val="1"/>
        </dgm:presLayoutVars>
      </dgm:prSet>
      <dgm:spPr/>
    </dgm:pt>
    <dgm:pt modelId="{72A2F7A4-A0CA-45C4-9333-A7D1F6833BCD}" type="pres">
      <dgm:prSet presAssocID="{4CE34466-2BD8-4A3A-A2EF-DDDD181FCB06}" presName="parSpace" presStyleCnt="0"/>
      <dgm:spPr/>
    </dgm:pt>
    <dgm:pt modelId="{4CB7F3EE-E984-4694-B95F-6C7525837A7E}" type="pres">
      <dgm:prSet presAssocID="{67C994C8-14FF-44DD-B09B-D8434A1411A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E10C60B-EBEF-4198-9CD9-20D45882CD17}" srcId="{91120ADC-3389-4426-8894-9517DF2FAB04}" destId="{6489FB69-590C-4219-A53B-88B9B550AE4E}" srcOrd="0" destOrd="0" parTransId="{8F8A4F4D-38EF-4F7E-B075-0D6742EEABF9}" sibTransId="{4B11B310-C8D2-486C-92B7-04726B2C580A}"/>
    <dgm:cxn modelId="{16EFF621-B93A-45AE-A907-EDB7FDBFFA93}" type="presOf" srcId="{6489FB69-590C-4219-A53B-88B9B550AE4E}" destId="{4DCFC2B7-7BFD-42E3-B6BE-4BDB69D71AE9}" srcOrd="0" destOrd="0" presId="urn:microsoft.com/office/officeart/2005/8/layout/hChevron3"/>
    <dgm:cxn modelId="{A2636838-5F67-4962-83CF-1E78EDD10E88}" srcId="{91120ADC-3389-4426-8894-9517DF2FAB04}" destId="{6C27B130-5202-4666-85B4-A701FCD8A057}" srcOrd="2" destOrd="0" parTransId="{C8D60FBA-6F4C-4C11-82C1-1C319DAC9437}" sibTransId="{4CE34466-2BD8-4A3A-A2EF-DDDD181FCB06}"/>
    <dgm:cxn modelId="{45F74041-3685-4193-AE4E-FAB4E01C4FEE}" type="presOf" srcId="{91120ADC-3389-4426-8894-9517DF2FAB04}" destId="{CB7609D2-4893-48E9-8B99-96074EB2E544}" srcOrd="0" destOrd="0" presId="urn:microsoft.com/office/officeart/2005/8/layout/hChevron3"/>
    <dgm:cxn modelId="{4DF00275-2ED3-4C95-82A7-A93C855AD001}" type="presOf" srcId="{6C27B130-5202-4666-85B4-A701FCD8A057}" destId="{69F591B1-5CEE-4996-A675-4C088F446957}" srcOrd="0" destOrd="0" presId="urn:microsoft.com/office/officeart/2005/8/layout/hChevron3"/>
    <dgm:cxn modelId="{7B9A5575-FF9D-49FB-963F-42BF6CCD9F00}" srcId="{91120ADC-3389-4426-8894-9517DF2FAB04}" destId="{6CB117AA-0774-4AE7-953A-7C6358CDA7C7}" srcOrd="1" destOrd="0" parTransId="{3645AA01-D91A-4D24-AD94-7F5A1C3FBD75}" sibTransId="{476910F6-AEDD-4007-B898-9EBEC0C3160F}"/>
    <dgm:cxn modelId="{55F04AB5-314F-454D-90A6-980AFDC3C300}" type="presOf" srcId="{67C994C8-14FF-44DD-B09B-D8434A1411A7}" destId="{4CB7F3EE-E984-4694-B95F-6C7525837A7E}" srcOrd="0" destOrd="0" presId="urn:microsoft.com/office/officeart/2005/8/layout/hChevron3"/>
    <dgm:cxn modelId="{876854BA-6688-4A99-A65E-D2B4A85D8D96}" type="presOf" srcId="{6CB117AA-0774-4AE7-953A-7C6358CDA7C7}" destId="{8BE8A6FC-673C-407B-9575-761FD29C9E25}" srcOrd="0" destOrd="0" presId="urn:microsoft.com/office/officeart/2005/8/layout/hChevron3"/>
    <dgm:cxn modelId="{ADE7EACC-4590-4D63-B278-FD13EF79B3E8}" srcId="{91120ADC-3389-4426-8894-9517DF2FAB04}" destId="{67C994C8-14FF-44DD-B09B-D8434A1411A7}" srcOrd="3" destOrd="0" parTransId="{76A5A395-74FF-458C-9880-A5680540E9EE}" sibTransId="{C0BA8099-B233-4EF9-A7A0-59466D5AA650}"/>
    <dgm:cxn modelId="{4FA05A82-7367-4836-8E87-ED0B59028309}" type="presParOf" srcId="{CB7609D2-4893-48E9-8B99-96074EB2E544}" destId="{4DCFC2B7-7BFD-42E3-B6BE-4BDB69D71AE9}" srcOrd="0" destOrd="0" presId="urn:microsoft.com/office/officeart/2005/8/layout/hChevron3"/>
    <dgm:cxn modelId="{88B454B2-86F1-4657-89EA-BD86B9C713A1}" type="presParOf" srcId="{CB7609D2-4893-48E9-8B99-96074EB2E544}" destId="{DECB748E-4A8E-4B8F-AE6B-D3EA28B3CC68}" srcOrd="1" destOrd="0" presId="urn:microsoft.com/office/officeart/2005/8/layout/hChevron3"/>
    <dgm:cxn modelId="{BFC87845-CD38-438B-90BF-6BBDE7149DF0}" type="presParOf" srcId="{CB7609D2-4893-48E9-8B99-96074EB2E544}" destId="{8BE8A6FC-673C-407B-9575-761FD29C9E25}" srcOrd="2" destOrd="0" presId="urn:microsoft.com/office/officeart/2005/8/layout/hChevron3"/>
    <dgm:cxn modelId="{9EF89956-0E6F-4559-978D-CD122FFA787D}" type="presParOf" srcId="{CB7609D2-4893-48E9-8B99-96074EB2E544}" destId="{2663D00E-0DDA-4F69-BE53-AE3399BBB623}" srcOrd="3" destOrd="0" presId="urn:microsoft.com/office/officeart/2005/8/layout/hChevron3"/>
    <dgm:cxn modelId="{EAECFAC7-AB5C-4AC2-A638-F0AF22AE4DD0}" type="presParOf" srcId="{CB7609D2-4893-48E9-8B99-96074EB2E544}" destId="{69F591B1-5CEE-4996-A675-4C088F446957}" srcOrd="4" destOrd="0" presId="urn:microsoft.com/office/officeart/2005/8/layout/hChevron3"/>
    <dgm:cxn modelId="{786F4D04-2E5A-415B-B0E6-712A0E557A3C}" type="presParOf" srcId="{CB7609D2-4893-48E9-8B99-96074EB2E544}" destId="{72A2F7A4-A0CA-45C4-9333-A7D1F6833BCD}" srcOrd="5" destOrd="0" presId="urn:microsoft.com/office/officeart/2005/8/layout/hChevron3"/>
    <dgm:cxn modelId="{1415EC74-81A3-4995-BEF0-357FF2723736}" type="presParOf" srcId="{CB7609D2-4893-48E9-8B99-96074EB2E544}" destId="{4CB7F3EE-E984-4694-B95F-6C7525837A7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E9AA08-0A65-4EF1-A0B8-AB84D592A67A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447694-0593-4041-9735-FF22F41574AC}">
      <dgm:prSet phldrT="[Text]" phldr="0"/>
      <dgm:spPr/>
      <dgm:t>
        <a:bodyPr/>
        <a:lstStyle/>
        <a:p>
          <a:r>
            <a:rPr lang="en-US" b="1" dirty="0"/>
            <a:t>Export Control Administrators (ECA) in RCP</a:t>
          </a:r>
        </a:p>
      </dgm:t>
    </dgm:pt>
    <dgm:pt modelId="{D189EC7F-FB5A-44E6-AB20-D692A27482E5}" type="parTrans" cxnId="{B39EA58B-CE8E-4F19-AA7B-6FC09C321B3F}">
      <dgm:prSet/>
      <dgm:spPr/>
      <dgm:t>
        <a:bodyPr/>
        <a:lstStyle/>
        <a:p>
          <a:endParaRPr lang="en-US"/>
        </a:p>
      </dgm:t>
    </dgm:pt>
    <dgm:pt modelId="{1DA249D6-80F9-4CFA-A761-CF774631C417}" type="sibTrans" cxnId="{B39EA58B-CE8E-4F19-AA7B-6FC09C321B3F}">
      <dgm:prSet/>
      <dgm:spPr/>
      <dgm:t>
        <a:bodyPr/>
        <a:lstStyle/>
        <a:p>
          <a:endParaRPr lang="en-US"/>
        </a:p>
      </dgm:t>
    </dgm:pt>
    <dgm:pt modelId="{6B95598D-A475-474A-AC52-F969A0457251}">
      <dgm:prSet phldrT="[Text]" phldr="0" custT="1"/>
      <dgm:spPr/>
      <dgm:t>
        <a:bodyPr/>
        <a:lstStyle/>
        <a:p>
          <a:r>
            <a:rPr lang="en-US" sz="2000" b="1" u="sng" dirty="0"/>
            <a:t>Julie Chamberlin</a:t>
          </a:r>
        </a:p>
        <a:p>
          <a:r>
            <a:rPr lang="en-US" sz="2000" dirty="0"/>
            <a:t>FAS Division of Arts &amp; Humanities/</a:t>
          </a:r>
        </a:p>
        <a:p>
          <a:r>
            <a:rPr lang="en-US" sz="2000" dirty="0"/>
            <a:t>Social Sciences </a:t>
          </a:r>
        </a:p>
      </dgm:t>
    </dgm:pt>
    <dgm:pt modelId="{DDADA8D1-B0CA-4EC6-B3A6-EDFFB80C176D}" type="parTrans" cxnId="{35A563A5-7404-4B40-8604-7A09A4AD57DB}">
      <dgm:prSet/>
      <dgm:spPr/>
      <dgm:t>
        <a:bodyPr/>
        <a:lstStyle/>
        <a:p>
          <a:endParaRPr lang="en-US"/>
        </a:p>
      </dgm:t>
    </dgm:pt>
    <dgm:pt modelId="{8A60F745-85FF-4048-8628-C6AFF2427EF5}" type="sibTrans" cxnId="{35A563A5-7404-4B40-8604-7A09A4AD57DB}">
      <dgm:prSet/>
      <dgm:spPr/>
      <dgm:t>
        <a:bodyPr/>
        <a:lstStyle/>
        <a:p>
          <a:endParaRPr lang="en-US"/>
        </a:p>
      </dgm:t>
    </dgm:pt>
    <dgm:pt modelId="{4CEB8F4F-E014-4BEE-AB66-59207F558616}">
      <dgm:prSet phldrT="[Text]" phldr="0" custT="1"/>
      <dgm:spPr/>
      <dgm:t>
        <a:bodyPr/>
        <a:lstStyle/>
        <a:p>
          <a:r>
            <a:rPr lang="en-US" sz="2000" b="1" u="sng" dirty="0"/>
            <a:t>Ani Heller</a:t>
          </a:r>
        </a:p>
        <a:p>
          <a:r>
            <a:rPr lang="en-US" sz="2000" b="0" u="none" dirty="0"/>
            <a:t>School of Engineering and Sciences (SEAS) </a:t>
          </a:r>
        </a:p>
      </dgm:t>
    </dgm:pt>
    <dgm:pt modelId="{A7F11BA1-29C3-4025-AC7D-DC40DECA495D}" type="parTrans" cxnId="{E718C323-8F95-4948-8DA7-958ADE52181E}">
      <dgm:prSet/>
      <dgm:spPr/>
      <dgm:t>
        <a:bodyPr/>
        <a:lstStyle/>
        <a:p>
          <a:endParaRPr lang="en-US"/>
        </a:p>
      </dgm:t>
    </dgm:pt>
    <dgm:pt modelId="{3AB53428-AFDB-49BD-B83B-5B1DD1A22067}" type="sibTrans" cxnId="{E718C323-8F95-4948-8DA7-958ADE52181E}">
      <dgm:prSet/>
      <dgm:spPr/>
      <dgm:t>
        <a:bodyPr/>
        <a:lstStyle/>
        <a:p>
          <a:endParaRPr lang="en-US"/>
        </a:p>
      </dgm:t>
    </dgm:pt>
    <dgm:pt modelId="{BA220A03-2A56-4199-8384-347438AA6185}">
      <dgm:prSet phldrT="[Text]" phldr="0" custT="1"/>
      <dgm:spPr/>
      <dgm:t>
        <a:bodyPr/>
        <a:lstStyle/>
        <a:p>
          <a:r>
            <a:rPr lang="en-US" sz="2000" b="1" u="sng" dirty="0"/>
            <a:t>Elizabeth Parsons</a:t>
          </a:r>
        </a:p>
        <a:p>
          <a:r>
            <a:rPr lang="en-US" sz="2000" b="0" u="none" dirty="0"/>
            <a:t>FAS Division of Science</a:t>
          </a:r>
        </a:p>
      </dgm:t>
    </dgm:pt>
    <dgm:pt modelId="{9B310F1B-2DE8-404B-AD6E-1406D09AB940}" type="parTrans" cxnId="{2CD2CCAA-8C13-4F78-8DDF-7A2A45C7E358}">
      <dgm:prSet/>
      <dgm:spPr/>
      <dgm:t>
        <a:bodyPr/>
        <a:lstStyle/>
        <a:p>
          <a:endParaRPr lang="en-US"/>
        </a:p>
      </dgm:t>
    </dgm:pt>
    <dgm:pt modelId="{36BA7343-71F9-44C8-A48E-F27D359B358E}" type="sibTrans" cxnId="{2CD2CCAA-8C13-4F78-8DDF-7A2A45C7E358}">
      <dgm:prSet/>
      <dgm:spPr/>
      <dgm:t>
        <a:bodyPr/>
        <a:lstStyle/>
        <a:p>
          <a:endParaRPr lang="en-US"/>
        </a:p>
      </dgm:t>
    </dgm:pt>
    <dgm:pt modelId="{6593915A-3459-4FC4-A89C-9A30F172F5C5}" type="pres">
      <dgm:prSet presAssocID="{94E9AA08-0A65-4EF1-A0B8-AB84D592A67A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6E459792-44E7-483B-A772-38A08B37E881}" type="pres">
      <dgm:prSet presAssocID="{5F447694-0593-4041-9735-FF22F41574AC}" presName="Parent" presStyleLbl="node1" presStyleIdx="0" presStyleCnt="2" custScaleX="125314" custScaleY="125914" custLinFactNeighborX="-43953" custLinFactNeighborY="1210">
        <dgm:presLayoutVars>
          <dgm:chMax val="4"/>
          <dgm:chPref val="3"/>
        </dgm:presLayoutVars>
      </dgm:prSet>
      <dgm:spPr/>
    </dgm:pt>
    <dgm:pt modelId="{4FF0D274-658B-4D2B-BBCB-C273576086B1}" type="pres">
      <dgm:prSet presAssocID="{6B95598D-A475-474A-AC52-F969A0457251}" presName="Accent" presStyleLbl="node1" presStyleIdx="1" presStyleCnt="2"/>
      <dgm:spPr/>
    </dgm:pt>
    <dgm:pt modelId="{99237B08-8FE4-417D-A8E0-6F0A1A7C5821}" type="pres">
      <dgm:prSet presAssocID="{6B95598D-A475-474A-AC52-F969A0457251}" presName="Image1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t="-25000" b="-25000"/>
          </a:stretch>
        </a:blipFill>
      </dgm:spPr>
    </dgm:pt>
    <dgm:pt modelId="{C8F9EBEC-8FAF-4754-83EE-A5E3B9F37BBD}" type="pres">
      <dgm:prSet presAssocID="{6B95598D-A475-474A-AC52-F969A0457251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05F90ED-56F3-4C3D-B1C8-2B346331BFBE}" type="pres">
      <dgm:prSet presAssocID="{4CEB8F4F-E014-4BEE-AB66-59207F558616}" presName="Image2" presStyleCnt="0"/>
      <dgm:spPr/>
    </dgm:pt>
    <dgm:pt modelId="{96FC1608-7C88-4A26-80A2-0FF2218780D5}" type="pres">
      <dgm:prSet presAssocID="{4CEB8F4F-E014-4BEE-AB66-59207F558616}" presName="Image" presStyleLbl="fgImgPlac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t="-6000" r="-2000" b="-27000"/>
          </a:stretch>
        </a:blipFill>
      </dgm:spPr>
    </dgm:pt>
    <dgm:pt modelId="{4F7C9025-7BA5-4199-A7F6-CD08C1E40D34}" type="pres">
      <dgm:prSet presAssocID="{4CEB8F4F-E014-4BEE-AB66-59207F558616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F2FF714-5CC5-4FBC-8070-B1EB97BA2086}" type="pres">
      <dgm:prSet presAssocID="{BA220A03-2A56-4199-8384-347438AA6185}" presName="Image3" presStyleCnt="0"/>
      <dgm:spPr/>
    </dgm:pt>
    <dgm:pt modelId="{F9B6BB42-A37F-43E2-9BF8-3042D23A03F4}" type="pres">
      <dgm:prSet presAssocID="{BA220A03-2A56-4199-8384-347438AA6185}" presName="Imag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18000" b="-18000"/>
          </a:stretch>
        </a:blipFill>
      </dgm:spPr>
    </dgm:pt>
    <dgm:pt modelId="{8D2569BE-4E95-412F-A68A-8A9020F897CC}" type="pres">
      <dgm:prSet presAssocID="{BA220A03-2A56-4199-8384-347438AA6185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B382C0C-20F0-41CB-9964-F518AC8F4063}" type="presOf" srcId="{94E9AA08-0A65-4EF1-A0B8-AB84D592A67A}" destId="{6593915A-3459-4FC4-A89C-9A30F172F5C5}" srcOrd="0" destOrd="0" presId="urn:microsoft.com/office/officeart/2011/layout/RadialPictureList"/>
    <dgm:cxn modelId="{E718C323-8F95-4948-8DA7-958ADE52181E}" srcId="{5F447694-0593-4041-9735-FF22F41574AC}" destId="{4CEB8F4F-E014-4BEE-AB66-59207F558616}" srcOrd="1" destOrd="0" parTransId="{A7F11BA1-29C3-4025-AC7D-DC40DECA495D}" sibTransId="{3AB53428-AFDB-49BD-B83B-5B1DD1A22067}"/>
    <dgm:cxn modelId="{78E24B3C-1D3A-4E30-AC4D-238B45927FB4}" type="presOf" srcId="{5F447694-0593-4041-9735-FF22F41574AC}" destId="{6E459792-44E7-483B-A772-38A08B37E881}" srcOrd="0" destOrd="0" presId="urn:microsoft.com/office/officeart/2011/layout/RadialPictureList"/>
    <dgm:cxn modelId="{24C7244C-42FC-4571-807B-380BD0081DB5}" type="presOf" srcId="{6B95598D-A475-474A-AC52-F969A0457251}" destId="{C8F9EBEC-8FAF-4754-83EE-A5E3B9F37BBD}" srcOrd="0" destOrd="0" presId="urn:microsoft.com/office/officeart/2011/layout/RadialPictureList"/>
    <dgm:cxn modelId="{89D95053-69B7-4526-8E41-CF421AB88E80}" type="presOf" srcId="{4CEB8F4F-E014-4BEE-AB66-59207F558616}" destId="{4F7C9025-7BA5-4199-A7F6-CD08C1E40D34}" srcOrd="0" destOrd="0" presId="urn:microsoft.com/office/officeart/2011/layout/RadialPictureList"/>
    <dgm:cxn modelId="{B39EA58B-CE8E-4F19-AA7B-6FC09C321B3F}" srcId="{94E9AA08-0A65-4EF1-A0B8-AB84D592A67A}" destId="{5F447694-0593-4041-9735-FF22F41574AC}" srcOrd="0" destOrd="0" parTransId="{D189EC7F-FB5A-44E6-AB20-D692A27482E5}" sibTransId="{1DA249D6-80F9-4CFA-A761-CF774631C417}"/>
    <dgm:cxn modelId="{5B13DF98-4F43-44E5-BFDE-392F0BB73B00}" type="presOf" srcId="{BA220A03-2A56-4199-8384-347438AA6185}" destId="{8D2569BE-4E95-412F-A68A-8A9020F897CC}" srcOrd="0" destOrd="0" presId="urn:microsoft.com/office/officeart/2011/layout/RadialPictureList"/>
    <dgm:cxn modelId="{35A563A5-7404-4B40-8604-7A09A4AD57DB}" srcId="{5F447694-0593-4041-9735-FF22F41574AC}" destId="{6B95598D-A475-474A-AC52-F969A0457251}" srcOrd="0" destOrd="0" parTransId="{DDADA8D1-B0CA-4EC6-B3A6-EDFFB80C176D}" sibTransId="{8A60F745-85FF-4048-8628-C6AFF2427EF5}"/>
    <dgm:cxn modelId="{2CD2CCAA-8C13-4F78-8DDF-7A2A45C7E358}" srcId="{5F447694-0593-4041-9735-FF22F41574AC}" destId="{BA220A03-2A56-4199-8384-347438AA6185}" srcOrd="2" destOrd="0" parTransId="{9B310F1B-2DE8-404B-AD6E-1406D09AB940}" sibTransId="{36BA7343-71F9-44C8-A48E-F27D359B358E}"/>
    <dgm:cxn modelId="{7BA57A03-9CFE-4B0B-B530-E1946A7F9152}" type="presParOf" srcId="{6593915A-3459-4FC4-A89C-9A30F172F5C5}" destId="{6E459792-44E7-483B-A772-38A08B37E881}" srcOrd="0" destOrd="0" presId="urn:microsoft.com/office/officeart/2011/layout/RadialPictureList"/>
    <dgm:cxn modelId="{AB2F7C76-36D6-4050-B733-E6B0E33E5005}" type="presParOf" srcId="{6593915A-3459-4FC4-A89C-9A30F172F5C5}" destId="{4FF0D274-658B-4D2B-BBCB-C273576086B1}" srcOrd="1" destOrd="0" presId="urn:microsoft.com/office/officeart/2011/layout/RadialPictureList"/>
    <dgm:cxn modelId="{F1D42665-A907-4D7B-BC28-54CCDAC1397A}" type="presParOf" srcId="{6593915A-3459-4FC4-A89C-9A30F172F5C5}" destId="{99237B08-8FE4-417D-A8E0-6F0A1A7C5821}" srcOrd="2" destOrd="0" presId="urn:microsoft.com/office/officeart/2011/layout/RadialPictureList"/>
    <dgm:cxn modelId="{20A2E6DE-2A52-485D-B802-14335999DCB1}" type="presParOf" srcId="{6593915A-3459-4FC4-A89C-9A30F172F5C5}" destId="{C8F9EBEC-8FAF-4754-83EE-A5E3B9F37BBD}" srcOrd="3" destOrd="0" presId="urn:microsoft.com/office/officeart/2011/layout/RadialPictureList"/>
    <dgm:cxn modelId="{6BCC8A32-2046-4B94-B068-D2FD5C4AFBBD}" type="presParOf" srcId="{6593915A-3459-4FC4-A89C-9A30F172F5C5}" destId="{905F90ED-56F3-4C3D-B1C8-2B346331BFBE}" srcOrd="4" destOrd="0" presId="urn:microsoft.com/office/officeart/2011/layout/RadialPictureList"/>
    <dgm:cxn modelId="{FC18D314-8C8F-4CC6-A04E-D8B680641C9A}" type="presParOf" srcId="{905F90ED-56F3-4C3D-B1C8-2B346331BFBE}" destId="{96FC1608-7C88-4A26-80A2-0FF2218780D5}" srcOrd="0" destOrd="0" presId="urn:microsoft.com/office/officeart/2011/layout/RadialPictureList"/>
    <dgm:cxn modelId="{C8177B04-02B6-4BC3-A6EA-86A71224FBF3}" type="presParOf" srcId="{6593915A-3459-4FC4-A89C-9A30F172F5C5}" destId="{4F7C9025-7BA5-4199-A7F6-CD08C1E40D34}" srcOrd="5" destOrd="0" presId="urn:microsoft.com/office/officeart/2011/layout/RadialPictureList"/>
    <dgm:cxn modelId="{52864C58-9A69-44CA-8846-D00006F40A2B}" type="presParOf" srcId="{6593915A-3459-4FC4-A89C-9A30F172F5C5}" destId="{5F2FF714-5CC5-4FBC-8070-B1EB97BA2086}" srcOrd="6" destOrd="0" presId="urn:microsoft.com/office/officeart/2011/layout/RadialPictureList"/>
    <dgm:cxn modelId="{4691FD61-E0FE-466B-AEA9-D3A1F08A297D}" type="presParOf" srcId="{5F2FF714-5CC5-4FBC-8070-B1EB97BA2086}" destId="{F9B6BB42-A37F-43E2-9BF8-3042D23A03F4}" srcOrd="0" destOrd="0" presId="urn:microsoft.com/office/officeart/2011/layout/RadialPictureList"/>
    <dgm:cxn modelId="{C4F480D7-34A9-416B-AC18-6AFA115DB436}" type="presParOf" srcId="{6593915A-3459-4FC4-A89C-9A30F172F5C5}" destId="{8D2569BE-4E95-412F-A68A-8A9020F897CC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59792-44E7-483B-A772-38A08B37E881}">
      <dsp:nvSpPr>
        <dsp:cNvPr id="0" name=""/>
        <dsp:cNvSpPr/>
      </dsp:nvSpPr>
      <dsp:spPr>
        <a:xfrm>
          <a:off x="1081110" y="1218237"/>
          <a:ext cx="3481059" cy="3497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Export Control Administrators (ECA) in RCP</a:t>
          </a:r>
        </a:p>
      </dsp:txBody>
      <dsp:txXfrm>
        <a:off x="1590899" y="1730493"/>
        <a:ext cx="2461481" cy="2473388"/>
      </dsp:txXfrm>
    </dsp:sp>
    <dsp:sp modelId="{4FF0D274-658B-4D2B-BBCB-C273576086B1}">
      <dsp:nvSpPr>
        <dsp:cNvPr id="0" name=""/>
        <dsp:cNvSpPr/>
      </dsp:nvSpPr>
      <dsp:spPr>
        <a:xfrm>
          <a:off x="1221154" y="0"/>
          <a:ext cx="5599727" cy="583737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37B08-8FE4-417D-A8E0-6F0A1A7C5821}">
      <dsp:nvSpPr>
        <dsp:cNvPr id="0" name=""/>
        <dsp:cNvSpPr/>
      </dsp:nvSpPr>
      <dsp:spPr>
        <a:xfrm>
          <a:off x="5344386" y="492090"/>
          <a:ext cx="1488114" cy="148853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5000" b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9EBEC-8FAF-4754-83EE-A5E3B9F37BBD}">
      <dsp:nvSpPr>
        <dsp:cNvPr id="0" name=""/>
        <dsp:cNvSpPr/>
      </dsp:nvSpPr>
      <dsp:spPr>
        <a:xfrm>
          <a:off x="6945375" y="516024"/>
          <a:ext cx="1991899" cy="1440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b="1" u="sng" kern="1200" dirty="0"/>
            <a:t>Julie Chamberlin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kern="1200" dirty="0"/>
            <a:t>FAS Division of Arts &amp; Humanities/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kern="1200" dirty="0"/>
            <a:t>Social Sciences </a:t>
          </a:r>
        </a:p>
      </dsp:txBody>
      <dsp:txXfrm>
        <a:off x="6945375" y="516024"/>
        <a:ext cx="1991899" cy="1440664"/>
      </dsp:txXfrm>
    </dsp:sp>
    <dsp:sp modelId="{96FC1608-7C88-4A26-80A2-0FF2218780D5}">
      <dsp:nvSpPr>
        <dsp:cNvPr id="0" name=""/>
        <dsp:cNvSpPr/>
      </dsp:nvSpPr>
      <dsp:spPr>
        <a:xfrm>
          <a:off x="5919547" y="2185513"/>
          <a:ext cx="1488114" cy="1488530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t="-6000" r="-2000" b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C9025-7BA5-4199-A7F6-CD08C1E40D34}">
      <dsp:nvSpPr>
        <dsp:cNvPr id="0" name=""/>
        <dsp:cNvSpPr/>
      </dsp:nvSpPr>
      <dsp:spPr>
        <a:xfrm>
          <a:off x="7528836" y="2206528"/>
          <a:ext cx="1991899" cy="1440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b="1" u="sng" kern="1200" dirty="0"/>
            <a:t>Ani Heller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b="0" u="none" kern="1200" dirty="0"/>
            <a:t>School of Engineering and Sciences (SEAS) </a:t>
          </a:r>
        </a:p>
      </dsp:txBody>
      <dsp:txXfrm>
        <a:off x="7528836" y="2206528"/>
        <a:ext cx="1991899" cy="1440664"/>
      </dsp:txXfrm>
    </dsp:sp>
    <dsp:sp modelId="{F9B6BB42-A37F-43E2-9BF8-3042D23A03F4}">
      <dsp:nvSpPr>
        <dsp:cNvPr id="0" name=""/>
        <dsp:cNvSpPr/>
      </dsp:nvSpPr>
      <dsp:spPr>
        <a:xfrm>
          <a:off x="5344386" y="3902869"/>
          <a:ext cx="1488114" cy="148853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18000" b="-1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569BE-4E95-412F-A68A-8A9020F897CC}">
      <dsp:nvSpPr>
        <dsp:cNvPr id="0" name=""/>
        <dsp:cNvSpPr/>
      </dsp:nvSpPr>
      <dsp:spPr>
        <a:xfrm>
          <a:off x="6945375" y="3933223"/>
          <a:ext cx="1991899" cy="1440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b="1" u="sng" kern="1200" dirty="0"/>
            <a:t>Elizabeth Parsons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b="0" u="none" kern="1200" dirty="0"/>
            <a:t>FAS Division of Science</a:t>
          </a:r>
        </a:p>
      </dsp:txBody>
      <dsp:txXfrm>
        <a:off x="6945375" y="3933223"/>
        <a:ext cx="1991899" cy="1440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FC2B7-7BFD-42E3-B6BE-4BDB69D71AE9}">
      <dsp:nvSpPr>
        <dsp:cNvPr id="0" name=""/>
        <dsp:cNvSpPr/>
      </dsp:nvSpPr>
      <dsp:spPr>
        <a:xfrm>
          <a:off x="2946" y="134054"/>
          <a:ext cx="2956619" cy="1182647"/>
        </a:xfrm>
        <a:prstGeom prst="homePlate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What is being shared?</a:t>
          </a:r>
        </a:p>
      </dsp:txBody>
      <dsp:txXfrm>
        <a:off x="2946" y="134054"/>
        <a:ext cx="2660957" cy="1182647"/>
      </dsp:txXfrm>
    </dsp:sp>
    <dsp:sp modelId="{8BE8A6FC-673C-407B-9575-761FD29C9E25}">
      <dsp:nvSpPr>
        <dsp:cNvPr id="0" name=""/>
        <dsp:cNvSpPr/>
      </dsp:nvSpPr>
      <dsp:spPr>
        <a:xfrm>
          <a:off x="2368242" y="134054"/>
          <a:ext cx="2956619" cy="1182647"/>
        </a:xfrm>
        <a:prstGeom prst="chevron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What will it be used for?</a:t>
          </a:r>
          <a:endParaRPr lang="en-US" sz="2500" kern="1200" dirty="0"/>
        </a:p>
      </dsp:txBody>
      <dsp:txXfrm>
        <a:off x="2959566" y="134054"/>
        <a:ext cx="1773972" cy="1182647"/>
      </dsp:txXfrm>
    </dsp:sp>
    <dsp:sp modelId="{69F591B1-5CEE-4996-A675-4C088F446957}">
      <dsp:nvSpPr>
        <dsp:cNvPr id="0" name=""/>
        <dsp:cNvSpPr/>
      </dsp:nvSpPr>
      <dsp:spPr>
        <a:xfrm>
          <a:off x="4733538" y="134054"/>
          <a:ext cx="2956619" cy="1182647"/>
        </a:xfrm>
        <a:prstGeom prst="chevron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Who is receiving it?</a:t>
          </a:r>
          <a:endParaRPr lang="en-US" sz="2500" kern="1200" dirty="0"/>
        </a:p>
      </dsp:txBody>
      <dsp:txXfrm>
        <a:off x="5324862" y="134054"/>
        <a:ext cx="1773972" cy="1182647"/>
      </dsp:txXfrm>
    </dsp:sp>
    <dsp:sp modelId="{4CB7F3EE-E984-4694-B95F-6C7525837A7E}">
      <dsp:nvSpPr>
        <dsp:cNvPr id="0" name=""/>
        <dsp:cNvSpPr/>
      </dsp:nvSpPr>
      <dsp:spPr>
        <a:xfrm>
          <a:off x="7098833" y="134054"/>
          <a:ext cx="2956619" cy="1182647"/>
        </a:xfrm>
        <a:prstGeom prst="chevron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Where is it going? (materials)</a:t>
          </a:r>
          <a:endParaRPr lang="en-US" sz="2500" kern="1200" dirty="0"/>
        </a:p>
      </dsp:txBody>
      <dsp:txXfrm>
        <a:off x="7690157" y="134054"/>
        <a:ext cx="1773972" cy="1182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FC2B7-7BFD-42E3-B6BE-4BDB69D71AE9}">
      <dsp:nvSpPr>
        <dsp:cNvPr id="0" name=""/>
        <dsp:cNvSpPr/>
      </dsp:nvSpPr>
      <dsp:spPr>
        <a:xfrm>
          <a:off x="2346" y="0"/>
          <a:ext cx="2354301" cy="909067"/>
        </a:xfrm>
        <a:prstGeom prst="homePlate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What is being shared?</a:t>
          </a:r>
        </a:p>
      </dsp:txBody>
      <dsp:txXfrm>
        <a:off x="2346" y="0"/>
        <a:ext cx="2127034" cy="909067"/>
      </dsp:txXfrm>
    </dsp:sp>
    <dsp:sp modelId="{8BE8A6FC-673C-407B-9575-761FD29C9E25}">
      <dsp:nvSpPr>
        <dsp:cNvPr id="0" name=""/>
        <dsp:cNvSpPr/>
      </dsp:nvSpPr>
      <dsp:spPr>
        <a:xfrm>
          <a:off x="1885787" y="0"/>
          <a:ext cx="2354301" cy="909067"/>
        </a:xfrm>
        <a:prstGeom prst="chevron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What will it be used for?</a:t>
          </a:r>
          <a:endParaRPr lang="en-US" sz="1900" kern="1200" dirty="0"/>
        </a:p>
      </dsp:txBody>
      <dsp:txXfrm>
        <a:off x="2340321" y="0"/>
        <a:ext cx="1445234" cy="909067"/>
      </dsp:txXfrm>
    </dsp:sp>
    <dsp:sp modelId="{69F591B1-5CEE-4996-A675-4C088F446957}">
      <dsp:nvSpPr>
        <dsp:cNvPr id="0" name=""/>
        <dsp:cNvSpPr/>
      </dsp:nvSpPr>
      <dsp:spPr>
        <a:xfrm>
          <a:off x="3769228" y="0"/>
          <a:ext cx="2354301" cy="909067"/>
        </a:xfrm>
        <a:prstGeom prst="chevron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Who is receiving it?</a:t>
          </a:r>
          <a:endParaRPr lang="en-US" sz="1900" kern="1200" dirty="0"/>
        </a:p>
      </dsp:txBody>
      <dsp:txXfrm>
        <a:off x="4223762" y="0"/>
        <a:ext cx="1445234" cy="909067"/>
      </dsp:txXfrm>
    </dsp:sp>
    <dsp:sp modelId="{4CB7F3EE-E984-4694-B95F-6C7525837A7E}">
      <dsp:nvSpPr>
        <dsp:cNvPr id="0" name=""/>
        <dsp:cNvSpPr/>
      </dsp:nvSpPr>
      <dsp:spPr>
        <a:xfrm>
          <a:off x="5652670" y="0"/>
          <a:ext cx="2354301" cy="909067"/>
        </a:xfrm>
        <a:prstGeom prst="chevron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Where is it going? (materials)</a:t>
          </a:r>
          <a:endParaRPr lang="en-US" sz="1900" kern="1200" dirty="0"/>
        </a:p>
      </dsp:txBody>
      <dsp:txXfrm>
        <a:off x="6107204" y="0"/>
        <a:ext cx="1445234" cy="909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59792-44E7-483B-A772-38A08B37E881}">
      <dsp:nvSpPr>
        <dsp:cNvPr id="0" name=""/>
        <dsp:cNvSpPr/>
      </dsp:nvSpPr>
      <dsp:spPr>
        <a:xfrm>
          <a:off x="1081110" y="1218237"/>
          <a:ext cx="3481059" cy="3497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Export Control Administrators (ECA) in RCP</a:t>
          </a:r>
        </a:p>
      </dsp:txBody>
      <dsp:txXfrm>
        <a:off x="1590899" y="1730493"/>
        <a:ext cx="2461481" cy="2473388"/>
      </dsp:txXfrm>
    </dsp:sp>
    <dsp:sp modelId="{4FF0D274-658B-4D2B-BBCB-C273576086B1}">
      <dsp:nvSpPr>
        <dsp:cNvPr id="0" name=""/>
        <dsp:cNvSpPr/>
      </dsp:nvSpPr>
      <dsp:spPr>
        <a:xfrm>
          <a:off x="1221154" y="0"/>
          <a:ext cx="5599727" cy="583737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37B08-8FE4-417D-A8E0-6F0A1A7C5821}">
      <dsp:nvSpPr>
        <dsp:cNvPr id="0" name=""/>
        <dsp:cNvSpPr/>
      </dsp:nvSpPr>
      <dsp:spPr>
        <a:xfrm>
          <a:off x="5344386" y="492090"/>
          <a:ext cx="1488114" cy="148853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5000" b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9EBEC-8FAF-4754-83EE-A5E3B9F37BBD}">
      <dsp:nvSpPr>
        <dsp:cNvPr id="0" name=""/>
        <dsp:cNvSpPr/>
      </dsp:nvSpPr>
      <dsp:spPr>
        <a:xfrm>
          <a:off x="6945375" y="516024"/>
          <a:ext cx="1991899" cy="1440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b="1" u="sng" kern="1200" dirty="0"/>
            <a:t>Julie Chamberlin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kern="1200" dirty="0"/>
            <a:t>FAS Division of Arts &amp; Humanities/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kern="1200" dirty="0"/>
            <a:t>Social Sciences </a:t>
          </a:r>
        </a:p>
      </dsp:txBody>
      <dsp:txXfrm>
        <a:off x="6945375" y="516024"/>
        <a:ext cx="1991899" cy="1440664"/>
      </dsp:txXfrm>
    </dsp:sp>
    <dsp:sp modelId="{96FC1608-7C88-4A26-80A2-0FF2218780D5}">
      <dsp:nvSpPr>
        <dsp:cNvPr id="0" name=""/>
        <dsp:cNvSpPr/>
      </dsp:nvSpPr>
      <dsp:spPr>
        <a:xfrm>
          <a:off x="5919547" y="2185513"/>
          <a:ext cx="1488114" cy="1488530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t="-6000" r="-2000" b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C9025-7BA5-4199-A7F6-CD08C1E40D34}">
      <dsp:nvSpPr>
        <dsp:cNvPr id="0" name=""/>
        <dsp:cNvSpPr/>
      </dsp:nvSpPr>
      <dsp:spPr>
        <a:xfrm>
          <a:off x="7528836" y="2206528"/>
          <a:ext cx="1991899" cy="1440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b="1" u="sng" kern="1200" dirty="0"/>
            <a:t>Ani Heller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b="0" u="none" kern="1200" dirty="0"/>
            <a:t>School of Engineering and Sciences (SEAS) </a:t>
          </a:r>
        </a:p>
      </dsp:txBody>
      <dsp:txXfrm>
        <a:off x="7528836" y="2206528"/>
        <a:ext cx="1991899" cy="1440664"/>
      </dsp:txXfrm>
    </dsp:sp>
    <dsp:sp modelId="{F9B6BB42-A37F-43E2-9BF8-3042D23A03F4}">
      <dsp:nvSpPr>
        <dsp:cNvPr id="0" name=""/>
        <dsp:cNvSpPr/>
      </dsp:nvSpPr>
      <dsp:spPr>
        <a:xfrm>
          <a:off x="5344386" y="3902869"/>
          <a:ext cx="1488114" cy="148853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18000" b="-1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569BE-4E95-412F-A68A-8A9020F897CC}">
      <dsp:nvSpPr>
        <dsp:cNvPr id="0" name=""/>
        <dsp:cNvSpPr/>
      </dsp:nvSpPr>
      <dsp:spPr>
        <a:xfrm>
          <a:off x="6945375" y="3933223"/>
          <a:ext cx="1991899" cy="1440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b="1" u="sng" kern="1200" dirty="0"/>
            <a:t>Elizabeth Parsons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b="0" u="none" kern="1200" dirty="0"/>
            <a:t>FAS Division of Science</a:t>
          </a:r>
        </a:p>
      </dsp:txBody>
      <dsp:txXfrm>
        <a:off x="6945375" y="3933223"/>
        <a:ext cx="1991899" cy="1440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6D17FE-0931-43D3-BE5B-40E489261DB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53FBB1-4D59-4A73-AC91-E22E8CD3D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6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2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C24C2D-D34B-4348-95E4-773E64430F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2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367293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FBB1-4D59-4A73-AC91-E22E8CD3D2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FBB1-4D59-4A73-AC91-E22E8CD3D2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1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7C134-CB70-EFB8-E86A-8BB021AF8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BA07F-6D6D-BFF1-7072-DC540DE08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827411-B91F-D6B3-F174-5928A7580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2EA42-4207-FD26-01CE-DF9113521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FBB1-4D59-4A73-AC91-E22E8CD3D2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8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FBB1-4D59-4A73-AC91-E22E8CD3D2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D1F-2FC8-4D4A-807B-06EAEC21BA4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DBEA-61E4-40F7-92B6-CEE6C656C9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U:\Harvard Office of VP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69" y="5615426"/>
            <a:ext cx="356837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73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D1F-2FC8-4D4A-807B-06EAEC21BA4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DBEA-61E4-40F7-92B6-CEE6C656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7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D1F-2FC8-4D4A-807B-06EAEC21BA4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DBEA-61E4-40F7-92B6-CEE6C656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8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vardUniversity_Vertical_Large_RGB_Low_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600" y="647703"/>
            <a:ext cx="268393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508000" y="3429003"/>
            <a:ext cx="110744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3149600" y="5105400"/>
            <a:ext cx="58928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16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4D4E-90D0-4FA6-BFC8-2416DCA90C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10744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09600" y="5334000"/>
            <a:ext cx="11074400" cy="685800"/>
          </a:xfr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223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1074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D4D4E-90D0-4FA6-BFC8-2416DCA9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3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and Tombstone">
    <p:bg>
      <p:bgPr>
        <a:gradFill flip="none" rotWithShape="1">
          <a:gsLst>
            <a:gs pos="0">
              <a:schemeClr val="accent1"/>
            </a:gs>
            <a:gs pos="3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4D4E-90D0-4FA6-BFC8-2416DCA90C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1074400" cy="437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" y="5704886"/>
            <a:ext cx="11074400" cy="23871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59805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and Tombstone">
    <p:bg>
      <p:bgPr>
        <a:gradFill flip="none" rotWithShape="1">
          <a:gsLst>
            <a:gs pos="0">
              <a:schemeClr val="accent1"/>
            </a:gs>
            <a:gs pos="3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4D4E-90D0-4FA6-BFC8-2416DCA90C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5532581" cy="437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" y="5704886"/>
            <a:ext cx="11074400" cy="23871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151419" y="1219201"/>
            <a:ext cx="5532581" cy="437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326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ullets and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219201"/>
            <a:ext cx="11074400" cy="4038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5342122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307141"/>
            <a:ext cx="12192000" cy="539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fr-F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85925"/>
            <a:ext cx="12192000" cy="2286000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 sz="1000">
              <a:solidFill>
                <a:schemeClr val="tx1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5367" y="2032003"/>
            <a:ext cx="10363200" cy="1470025"/>
          </a:xfrm>
        </p:spPr>
        <p:txBody>
          <a:bodyPr/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26300" y="4310063"/>
            <a:ext cx="3776133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0"/>
            <a:ext cx="203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79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31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D1F-2FC8-4D4A-807B-06EAEC21BA4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DBEA-61E4-40F7-92B6-CEE6C656C96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U:\Harvard Office of VP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1" y="178229"/>
            <a:ext cx="285469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28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921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6826"/>
            <a:ext cx="5513917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919" y="1266826"/>
            <a:ext cx="5513916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4429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923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8189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644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245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088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911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8668" y="0"/>
            <a:ext cx="2846917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0"/>
            <a:ext cx="8339667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070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984" y="0"/>
            <a:ext cx="10261600" cy="10398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2" y="1266826"/>
            <a:ext cx="11231033" cy="482917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642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D1F-2FC8-4D4A-807B-06EAEC21BA4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DBEA-61E4-40F7-92B6-CEE6C656C9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U:\Harvard Office of VP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23" y="5615426"/>
            <a:ext cx="356837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93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D1F-2FC8-4D4A-807B-06EAEC21BA4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DBEA-61E4-40F7-92B6-CEE6C656C96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U:\Harvard Office of VP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31" y="5634568"/>
            <a:ext cx="356837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8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D1F-2FC8-4D4A-807B-06EAEC21BA4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DBEA-61E4-40F7-92B6-CEE6C656C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U:\Harvard Office of VP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31" y="5617634"/>
            <a:ext cx="356837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9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D1F-2FC8-4D4A-807B-06EAEC21BA4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DBEA-61E4-40F7-92B6-CEE6C656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8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D1F-2FC8-4D4A-807B-06EAEC21BA4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DBEA-61E4-40F7-92B6-CEE6C656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7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21DD1F-2FC8-4D4A-807B-06EAEC21BA4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17DBEA-61E4-40F7-92B6-CEE6C656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DD1F-2FC8-4D4A-807B-06EAEC21BA4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DBEA-61E4-40F7-92B6-CEE6C656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5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21DD1F-2FC8-4D4A-807B-06EAEC21BA4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17DBEA-61E4-40F7-92B6-CEE6C656C96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49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664328"/>
            <a:ext cx="12192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3"/>
            <a:ext cx="12192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fld id="{62ED4D4E-90D0-4FA6-BFC8-2416DCA90C12}" type="slidenum">
              <a:rPr lang="en-US" smtClean="0"/>
              <a:t>‹#›</a:t>
            </a:fld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107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9203"/>
            <a:ext cx="11074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Arial 20</a:t>
            </a:r>
          </a:p>
          <a:p>
            <a:pPr lvl="1"/>
            <a:r>
              <a:rPr lang="en-US"/>
              <a:t>Level 2 Arial 18</a:t>
            </a:r>
          </a:p>
          <a:p>
            <a:pPr lvl="2"/>
            <a:r>
              <a:rPr lang="en-US"/>
              <a:t>Level 3 Arial Light 16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95" y="6115687"/>
            <a:ext cx="219280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7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13984" y="0"/>
            <a:ext cx="102616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2" y="1266826"/>
            <a:ext cx="11231033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884333" y="6599241"/>
            <a:ext cx="973667" cy="16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000" b="1">
                <a:solidFill>
                  <a:schemeClr val="tx1"/>
                </a:solidFill>
              </a:rPr>
              <a:t>Page </a:t>
            </a:r>
            <a:fld id="{F7131025-F4F3-4C16-9288-EFCEF0B8527C}" type="slidenum">
              <a:rPr lang="en-US" sz="1000" b="1">
                <a:solidFill>
                  <a:schemeClr val="tx1"/>
                </a:solidFill>
              </a:rPr>
              <a:pPr algn="l">
                <a:lnSpc>
                  <a:spcPct val="120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0800" y="1101728"/>
            <a:ext cx="12151784" cy="7302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fr-F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0" y="1106488"/>
            <a:ext cx="508000" cy="5751512"/>
            <a:chOff x="0" y="697"/>
            <a:chExt cx="240" cy="3623"/>
          </a:xfrm>
        </p:grpSpPr>
        <p:sp>
          <p:nvSpPr>
            <p:cNvPr id="4104" name="Rectangle 8"/>
            <p:cNvSpPr>
              <a:spLocks noChangeArrowheads="1"/>
            </p:cNvSpPr>
            <p:nvPr userDrawn="1"/>
          </p:nvSpPr>
          <p:spPr bwMode="auto">
            <a:xfrm>
              <a:off x="0" y="2448"/>
              <a:ext cx="240" cy="187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auto">
            <a:xfrm>
              <a:off x="0" y="697"/>
              <a:ext cx="240" cy="175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"/>
            <a:ext cx="16764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7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5762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2pPr>
      <a:lvl3pPr marL="866775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3pPr>
      <a:lvl4pPr marL="1196975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4pPr>
      <a:lvl5pPr marL="160496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5pPr>
      <a:lvl6pPr marL="20621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6pPr>
      <a:lvl7pPr marL="25193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7pPr>
      <a:lvl8pPr marL="29765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8pPr>
      <a:lvl9pPr marL="34337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mailto:rcp_exportcontrol@harvard.edu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cp_exportcontrol@harvard.ed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rcp_exportcontrol@harvard.ed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/>
            <a:r>
              <a:rPr lang="en-US" sz="3200" dirty="0"/>
              <a:t>FAS Administrators’ Town Hall – Special Edition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43600" y="4462466"/>
            <a:ext cx="4343400" cy="1100137"/>
          </a:xfrm>
        </p:spPr>
        <p:txBody>
          <a:bodyPr/>
          <a:lstStyle/>
          <a:p>
            <a:pPr eaLnBrk="1" hangingPunct="1"/>
            <a:r>
              <a:rPr lang="en-US" sz="2400" b="1" dirty="0"/>
              <a:t>September 25, 2025</a:t>
            </a:r>
          </a:p>
          <a:p>
            <a:pPr eaLnBrk="1" hangingPunct="1"/>
            <a:r>
              <a:rPr lang="en-US" sz="2400" b="1" dirty="0"/>
              <a:t>Zoom</a:t>
            </a:r>
            <a:endParaRPr lang="en-US" sz="2800" b="1" dirty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057400" y="43434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4B45D9-070E-322C-0982-DB5E445CF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lose up of a stack of white paper">
            <a:extLst>
              <a:ext uri="{FF2B5EF4-FFF2-40B4-BE49-F238E27FC236}">
                <a16:creationId xmlns:a16="http://schemas.microsoft.com/office/drawing/2014/main" id="{0B71464A-FDCB-080A-8780-962BDBDCA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b="37043"/>
          <a:stretch>
            <a:fillRect/>
          </a:stretch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6C337-E0FA-052D-ADFF-91782CC4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atin typeface="+mn-lt"/>
              </a:rPr>
              <a:t>Harvard Policies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3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34229-1E36-DED5-1A4F-28F5C11B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Screening of Restricted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DD0CC-DED8-9EC1-1E10-7E62059C5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43" y="2763528"/>
            <a:ext cx="3259497" cy="3746514"/>
          </a:xfrm>
        </p:spPr>
        <p:txBody>
          <a:bodyPr vert="horz" lIns="0" tIns="45720" rIns="0" bIns="45720" rtlCol="0">
            <a:normAutofit fontScale="92500"/>
          </a:bodyPr>
          <a:lstStyle/>
          <a:p>
            <a:r>
              <a:rPr lang="en-US" sz="2200" b="1" dirty="0">
                <a:solidFill>
                  <a:srgbClr val="FFFFFF"/>
                </a:solidFill>
              </a:rPr>
              <a:t>What is a Restricted Party screening? </a:t>
            </a:r>
          </a:p>
          <a:p>
            <a:r>
              <a:rPr lang="en-US" dirty="0">
                <a:solidFill>
                  <a:srgbClr val="FFFFFF"/>
                </a:solidFill>
              </a:rPr>
              <a:t>Restricted Parties List (RPL) screens are conducted using the Visual Compliance software platform, which compares the names of individuals and companies to global information on restricted, denied, and debarred parties. 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Individuals on a RPL will result in a “hit” in Visual Compliance. </a:t>
            </a: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31CB9-6479-F2F8-5388-05724B753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267" y="1458485"/>
            <a:ext cx="7170363" cy="37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D43BC-97AE-BC3C-9579-C79465301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16B2-63D0-D0B6-83E6-352815B3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850210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Screening of Restricted Parties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C3F9F5-E54F-A718-BBB7-22A9DE3CA3CD}"/>
              </a:ext>
            </a:extLst>
          </p:cNvPr>
          <p:cNvSpPr txBox="1">
            <a:spLocks/>
          </p:cNvSpPr>
          <p:nvPr/>
        </p:nvSpPr>
        <p:spPr>
          <a:xfrm>
            <a:off x="4800600" y="731520"/>
            <a:ext cx="6492240" cy="57150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Faculty, students and staff who engage with (e.g. collaborate or contract with) international individuals or entities must first consult with the School Export Control Administrator (ECA)</a:t>
            </a:r>
          </a:p>
          <a:p>
            <a:pPr marL="4603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Screening is necessary with most international activities, both research and educational</a:t>
            </a:r>
          </a:p>
          <a:p>
            <a:pPr marL="4603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Depending on the risk and location of the activities, additional approvals from OVPR and OGC may be required (for example, Countries of Concern) </a:t>
            </a:r>
            <a:br>
              <a:rPr lang="en-US" sz="2200" dirty="0"/>
            </a:br>
            <a:endParaRPr lang="en-US" sz="2200" dirty="0"/>
          </a:p>
          <a:p>
            <a:pPr marL="935863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accent2"/>
                </a:solidFill>
              </a:rPr>
              <a:t>Countries of Concern (COC): </a:t>
            </a:r>
            <a:r>
              <a:rPr lang="en-US" sz="2200" dirty="0">
                <a:solidFill>
                  <a:schemeClr val="tx1"/>
                </a:solidFill>
              </a:rPr>
              <a:t>China, Cuba, Iran, North Korea, Russia, Syria and regions of Ukraine: Crimea, Donetsk, Luhansk, Sevastopol</a:t>
            </a:r>
          </a:p>
          <a:p>
            <a:pPr marL="592963" lvl="2" indent="0">
              <a:buClr>
                <a:schemeClr val="tx1"/>
              </a:buClr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935863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accent2"/>
                </a:solidFill>
              </a:rPr>
              <a:t>High Cyber Risk Regions:  </a:t>
            </a:r>
            <a:r>
              <a:rPr lang="en-US" sz="2200" dirty="0">
                <a:solidFill>
                  <a:schemeClr val="tx1"/>
                </a:solidFill>
              </a:rPr>
              <a:t>China, Cuba, Hong Kong, Iran, Macao, North Korea, Russia, Sudan, Syria, and regions of Ukraine: Crimea, Donetsk, Luhansk, Sevastopol</a:t>
            </a:r>
          </a:p>
          <a:p>
            <a:pPr marL="935863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592963" lvl="2" indent="0">
              <a:buClr>
                <a:schemeClr val="tx1"/>
              </a:buClr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pPr marL="410083" lvl="1" indent="0">
              <a:buClr>
                <a:schemeClr val="tx1"/>
              </a:buClr>
              <a:buNone/>
            </a:pPr>
            <a:endParaRPr lang="en-US" sz="20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0354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2E5D-1B02-91A4-35B6-AA44054B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August 2025 Bulletin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8B22E-1AC1-5C55-DF56-A9D701021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828768"/>
          </a:xfrm>
        </p:spPr>
        <p:txBody>
          <a:bodyPr>
            <a:normAutofit/>
          </a:bodyPr>
          <a:lstStyle/>
          <a:p>
            <a:r>
              <a:rPr lang="en-US" sz="2200" b="1" dirty="0"/>
              <a:t>Harvard Educational Programs </a:t>
            </a:r>
            <a:r>
              <a:rPr lang="en-US" sz="2200" dirty="0"/>
              <a:t>include executive and continuing education, not-for-credit summer courses, online/hybrid programs, workshops, conferences, symposia, and other services and events that have an educational component.</a:t>
            </a:r>
          </a:p>
          <a:p>
            <a:r>
              <a:rPr lang="en-US" sz="2200" b="1" dirty="0"/>
              <a:t>What is Required</a:t>
            </a:r>
            <a:r>
              <a:rPr lang="en-US" sz="2200" dirty="0"/>
              <a:t>:</a:t>
            </a:r>
          </a:p>
          <a:p>
            <a:pPr marL="46196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Screening of international learners in all online educational programs prior to receipt of payment.</a:t>
            </a:r>
          </a:p>
          <a:p>
            <a:pPr marL="75457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i="1" dirty="0"/>
              <a:t>Currently under discussion with central leadership</a:t>
            </a:r>
          </a:p>
          <a:p>
            <a:pPr marL="46196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Screening of international participants, faculty, co-funders and co-hosts of workshops, conferences, or similar activities hosted, organized, or sponsored in whole or in part by Harvard at an international location</a:t>
            </a:r>
          </a:p>
          <a:p>
            <a:pPr marL="46196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Your Export Control Administrators may ask for additional information to ensure any “hits” in Visual Compliance are appropriately cleared</a:t>
            </a:r>
          </a:p>
          <a:p>
            <a:pPr marL="75457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11FF4-744C-07B1-A073-3A59DB92D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Restricted Party Screenings for Harvard Educational Programs including Executive Education, Online/Hybrid Education, Workshops, and Conferences. </a:t>
            </a:r>
          </a:p>
        </p:txBody>
      </p:sp>
    </p:spTree>
    <p:extLst>
      <p:ext uri="{BB962C8B-B14F-4D97-AF65-F5344CB8AC3E}">
        <p14:creationId xmlns:p14="http://schemas.microsoft.com/office/powerpoint/2010/main" val="425057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2D26A-41A3-8A85-F906-56BB1DEDE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52CF-841A-8506-E093-4803B98D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0509"/>
            <a:ext cx="3200400" cy="2286000"/>
          </a:xfrm>
        </p:spPr>
        <p:txBody>
          <a:bodyPr/>
          <a:lstStyle/>
          <a:p>
            <a:r>
              <a:rPr lang="en-US" dirty="0">
                <a:latin typeface="+mn-lt"/>
              </a:rPr>
              <a:t>August 2025 Bulletin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FF50D-1A7C-41BF-9A35-6C5D867C4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295" y="421191"/>
            <a:ext cx="6492240" cy="5884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Screening Requests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b="1" dirty="0"/>
              <a:t>Email:  </a:t>
            </a:r>
            <a:r>
              <a:rPr lang="en-US" sz="2200" b="1" dirty="0">
                <a:hlinkClick r:id="rId2"/>
              </a:rPr>
              <a:t>rcp_exportcontrol@harvard.edu</a:t>
            </a:r>
            <a:endParaRPr lang="en-US" sz="2200" b="1" dirty="0"/>
          </a:p>
          <a:p>
            <a:r>
              <a:rPr lang="en-US" sz="2200" b="1" dirty="0"/>
              <a:t>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Information/Materials being shared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Purpose of export/event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Recipients/Registrants:  Full names (no nicknames)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Current Affiliation/Organization (if N/A, please send country of citizenship/residence)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Destination/Location</a:t>
            </a:r>
          </a:p>
          <a:p>
            <a:r>
              <a:rPr lang="en-US" sz="2200" dirty="0"/>
              <a:t>A member of RCP team will perform screen and respond.</a:t>
            </a:r>
          </a:p>
          <a:p>
            <a:endParaRPr lang="en-US" sz="2200" dirty="0"/>
          </a:p>
          <a:p>
            <a:endParaRPr lang="en-US" sz="2200" dirty="0"/>
          </a:p>
          <a:p>
            <a:br>
              <a:rPr lang="en-US" sz="2200" dirty="0"/>
            </a:br>
            <a:r>
              <a:rPr lang="en-US" sz="2200" dirty="0"/>
              <a:t>  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dirty="0"/>
              <a:t>What happens when there is a "hit" during a screen?</a:t>
            </a:r>
            <a:br>
              <a:rPr lang="en-US" sz="2200" dirty="0"/>
            </a:br>
            <a:r>
              <a:rPr lang="en-US" sz="2200" dirty="0"/>
              <a:t>How long does this take?</a:t>
            </a:r>
          </a:p>
          <a:p>
            <a:r>
              <a:rPr lang="en-US" sz="2200" dirty="0"/>
              <a:t>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814E2-CA5C-3AF2-633E-19040A4DC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Restricted Party Screenings for Harvard Educational Programs including Executive Education, Online Education, Workshops, and Conferences.</a:t>
            </a:r>
          </a:p>
        </p:txBody>
      </p:sp>
      <p:graphicFrame>
        <p:nvGraphicFramePr>
          <p:cNvPr id="6" name="Diagram 4">
            <a:extLst>
              <a:ext uri="{FF2B5EF4-FFF2-40B4-BE49-F238E27FC236}">
                <a16:creationId xmlns:a16="http://schemas.microsoft.com/office/drawing/2014/main" id="{4C5CBFFA-2302-3393-1061-2D98F6F7B3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580279"/>
              </p:ext>
            </p:extLst>
          </p:nvPr>
        </p:nvGraphicFramePr>
        <p:xfrm>
          <a:off x="4146106" y="1102613"/>
          <a:ext cx="8009318" cy="90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7449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FB40AE-9C3A-9FE1-B11F-42684CD3D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CC3D7F7-3820-CEB8-D003-8E4071160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15D3BA-89B3-F198-80DD-A8ABC26A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FB9-4917-10DB-307E-18293463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>
                <a:latin typeface="+mn-lt"/>
              </a:rPr>
              <a:t>Questions from the crowd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3C56B7-D69C-C3CA-F649-DC0DA95A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BA82F-0078-B568-B929-50A4B83F6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738" y="457731"/>
            <a:ext cx="6289137" cy="59425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Why is this happening now?</a:t>
            </a:r>
          </a:p>
          <a:p>
            <a:pPr marL="0" indent="0">
              <a:buNone/>
            </a:pPr>
            <a:br>
              <a:rPr lang="en-US" b="1" dirty="0">
                <a:solidFill>
                  <a:srgbClr val="C00000"/>
                </a:solidFill>
              </a:rPr>
            </a:br>
            <a:r>
              <a:rPr lang="en-US" dirty="0"/>
              <a:t>This has always been the law and a requirement.  However, past federal administrations have focused on materials and transactions related to high technology, military and dual-use applications, STEM, Biotech, Medicine, etc.</a:t>
            </a:r>
          </a:p>
          <a:p>
            <a:pPr marL="0" indent="0">
              <a:buNone/>
            </a:pPr>
            <a:r>
              <a:rPr lang="en-US" dirty="0"/>
              <a:t>This current administration has a different focus and all collaborations and work with foreign entities are being scrutinized.</a:t>
            </a:r>
          </a:p>
          <a:p>
            <a:pPr marL="0" indent="0">
              <a:buNone/>
            </a:pPr>
            <a:r>
              <a:rPr lang="en-US" dirty="0"/>
              <a:t>House of Representatives Select Committee on the Chinese Communist Party is performing inquiries into Harvard’s business abroad.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7813D-792D-4ECB-0DF6-04676010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C9D3AE-D09F-4360-8323-F4581EB8BEBB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63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E2F36A-9C92-3104-8791-9ED73B3C1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4EAD0C-2C4E-9E11-B99F-BDA0D855B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603841-841F-6B55-4501-5D9473830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FA744-6A0D-187D-0F22-CCC498FB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>
                <a:latin typeface="+mn-lt"/>
              </a:rPr>
              <a:t>Questions from the crowd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DCEE4B-E726-6160-2BE5-DE02DEE81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CAC5-A284-E07E-463A-09856892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738" y="457731"/>
            <a:ext cx="6289137" cy="59425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Do exhibitions and educational programs that are free and open to the public require screening?</a:t>
            </a:r>
          </a:p>
          <a:p>
            <a:pPr marL="0" indent="0">
              <a:buNone/>
            </a:pPr>
            <a:br>
              <a:rPr lang="en-US" b="1" dirty="0">
                <a:solidFill>
                  <a:srgbClr val="C00000"/>
                </a:solidFill>
              </a:rPr>
            </a:br>
            <a:r>
              <a:rPr lang="en-US" dirty="0"/>
              <a:t>Restricted party screening of attendees is not required if an event is </a:t>
            </a:r>
            <a:r>
              <a:rPr lang="en-US" b="1" dirty="0">
                <a:solidFill>
                  <a:schemeClr val="accent2"/>
                </a:solidFill>
              </a:rPr>
              <a:t>free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and open to the public</a:t>
            </a:r>
            <a:r>
              <a:rPr lang="en-US" dirty="0"/>
              <a:t>, as long 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Only names and emails, if anything, are collected from participants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Only general knowledge is disseminated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“know how” information is taught/discussed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Necessary export controls screening related to the content of the event is determined in advance </a:t>
            </a:r>
          </a:p>
          <a:p>
            <a:endParaRPr lang="en-US" dirty="0"/>
          </a:p>
          <a:p>
            <a:pPr lvl="1"/>
            <a:r>
              <a:rPr lang="en-US" sz="2000" dirty="0"/>
              <a:t>Contact your ECA to determine if your content requires export control screening.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B6363-DC3B-1660-A887-8A2ED7FB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C9D3AE-D09F-4360-8323-F4581EB8BEBB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38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40747-758E-717A-46E7-9069E4D86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A89FCD-A110-F9D5-4C5F-BE502F09F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D244EC-C94B-87E3-A3D9-B7A33B76B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A8E59-0F2D-7A10-D7CD-EFC65FBB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>
                <a:latin typeface="+mn-lt"/>
              </a:rPr>
              <a:t>Questions from the crowd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C1A241-A307-8E89-8BC9-4D59333F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AC7B0-A2E4-4BB1-EBDB-7DBF8B1DC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738" y="457731"/>
            <a:ext cx="6289137" cy="5942536"/>
          </a:xfrm>
        </p:spPr>
        <p:txBody>
          <a:bodyPr anchor="ctr">
            <a:noAutofit/>
          </a:bodyPr>
          <a:lstStyle/>
          <a:p>
            <a:pPr lvl="0"/>
            <a:r>
              <a:rPr lang="en-US" sz="2400" b="1" dirty="0">
                <a:solidFill>
                  <a:schemeClr val="accent2"/>
                </a:solidFill>
              </a:rPr>
              <a:t>Do we accept another institution’s vetting/screening, such as, in the case of co-hosting?</a:t>
            </a:r>
          </a:p>
          <a:p>
            <a:pPr marL="0" indent="0">
              <a:buNone/>
            </a:pPr>
            <a:br>
              <a:rPr lang="en-US" b="1" dirty="0">
                <a:solidFill>
                  <a:srgbClr val="C00000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If the institution is foreign</a:t>
            </a:r>
            <a:r>
              <a:rPr lang="en-US" dirty="0"/>
              <a:t>, no, we won’t accept it, because we need to use the United States lists for vetting.</a:t>
            </a:r>
          </a:p>
          <a:p>
            <a:pPr marL="0" indent="0">
              <a:buNone/>
            </a:pPr>
            <a:r>
              <a:rPr lang="en-US" dirty="0"/>
              <a:t>If the institution is domestic, we can accept their vetting with proof in writing that it was conducted.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9159-394C-EE22-5858-E909A409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C9D3AE-D09F-4360-8323-F4581EB8BEBB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46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4B576A-D5D9-31E5-C717-1C5991ED7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C70BF7-4348-67B9-461E-8F860C857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83CB9C-D646-7246-DBD5-15B0480E1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DE493-49BC-8039-DED8-022BCDC2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>
                <a:latin typeface="+mn-lt"/>
              </a:rPr>
              <a:t>Questions from the crowd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03E408-1689-7CE5-6C7D-FF4C19989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BE20B-3958-BDBB-2775-0C2C93FCE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738" y="457731"/>
            <a:ext cx="6289137" cy="5942536"/>
          </a:xfrm>
        </p:spPr>
        <p:txBody>
          <a:bodyPr anchor="ctr">
            <a:noAutofit/>
          </a:bodyPr>
          <a:lstStyle/>
          <a:p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For recurring events with the same participants, is re-screening required?  How long is the original screening valid?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b="1" dirty="0">
                <a:solidFill>
                  <a:srgbClr val="C00000"/>
                </a:solidFill>
              </a:rPr>
            </a:br>
            <a:r>
              <a:rPr lang="en-US" dirty="0"/>
              <a:t>Rescreening is recommended for the same participant if the same Harvard employee did not conduct the screening – the administration of keeping lists and cross-referencing could be more time-consuming and costly.  Visual Compliance will send dynamic screening updates to the screener’s contact information.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For educational programs, we recommend screening at registration.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For research proposals, we recommend screening at proposal submission, and annually thereafter.</a:t>
            </a:r>
          </a:p>
          <a:p>
            <a:pPr marL="201168" lvl="1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5D638-6E45-3A11-45A3-5D7AC40F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C9D3AE-D09F-4360-8323-F4581EB8BEBB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3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2FEA9E-0BAF-4C65-20AA-FAC93CC36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27D563-8701-5916-BB53-19F9F34AD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1FD0A0-E44F-CE77-0963-6B86F650F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ABF8E-057C-1D2C-2528-AE105828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>
                <a:latin typeface="+mn-lt"/>
              </a:rPr>
              <a:t>Questions from the crowd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60DB72-8ECB-2CE3-8CBA-E3F300891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EFFC8-C606-2CE6-80AA-E84CB60EE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738" y="457731"/>
            <a:ext cx="6289137" cy="5942536"/>
          </a:xfrm>
        </p:spPr>
        <p:txBody>
          <a:bodyPr anchor="ctr">
            <a:noAutofit/>
          </a:bodyPr>
          <a:lstStyle/>
          <a:p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Are materials forthcoming to help explain this topic in more detail?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b="1" dirty="0">
                <a:solidFill>
                  <a:srgbClr val="C00000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Yes. OVPR, in conjunction with OVPIA, HUIT, OGC, Deans, etc., is spearheading communications efforts.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The first FAQ should be posted today on the OVPR web site.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RCP will be collating received questions and submitting them to OVPR for additional consideration and future FAQ.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Feel free to reach out to anyone in RCP with additional questions.</a:t>
            </a:r>
            <a:endParaRPr lang="en-US" dirty="0"/>
          </a:p>
          <a:p>
            <a:pPr marL="201168" lvl="1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94712-0275-162C-EE42-A8A2FA2D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C9D3AE-D09F-4360-8323-F4581EB8BEBB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3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  <a:latin typeface="+mn-lt"/>
              </a:rPr>
              <a:t>Export Controls and International Activities at FAS/SEAS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78086"/>
            <a:ext cx="3919928" cy="292607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500" dirty="0">
              <a:solidFill>
                <a:srgbClr val="FFFFFF"/>
              </a:solidFill>
              <a:latin typeface="+mn-lt"/>
            </a:endParaRPr>
          </a:p>
          <a:p>
            <a:r>
              <a:rPr lang="en-US" sz="1500" cap="none" dirty="0">
                <a:solidFill>
                  <a:srgbClr val="FFFFFF"/>
                </a:solidFill>
                <a:latin typeface="+mn-lt"/>
              </a:rPr>
              <a:t>September 25, 2025</a:t>
            </a:r>
          </a:p>
          <a:p>
            <a:endParaRPr lang="en-US" sz="1500" cap="none" dirty="0">
              <a:solidFill>
                <a:srgbClr val="FFFFFF"/>
              </a:solidFill>
              <a:latin typeface="+mn-lt"/>
            </a:endParaRPr>
          </a:p>
          <a:p>
            <a:r>
              <a:rPr lang="en-US" sz="1500" cap="none" dirty="0">
                <a:solidFill>
                  <a:srgbClr val="FFFFFF"/>
                </a:solidFill>
                <a:latin typeface="+mn-lt"/>
              </a:rPr>
              <a:t>Jennifer Towers</a:t>
            </a:r>
          </a:p>
          <a:p>
            <a:r>
              <a:rPr lang="en-US" sz="1500" cap="none" dirty="0">
                <a:solidFill>
                  <a:srgbClr val="FFFFFF"/>
                </a:solidFill>
                <a:latin typeface="+mn-lt"/>
              </a:rPr>
              <a:t>Senior Director, Research Compliance Program</a:t>
            </a:r>
          </a:p>
        </p:txBody>
      </p:sp>
      <p:pic>
        <p:nvPicPr>
          <p:cNvPr id="7" name="Picture 6" descr="Digital rendering of a colored world map">
            <a:extLst>
              <a:ext uri="{FF2B5EF4-FFF2-40B4-BE49-F238E27FC236}">
                <a16:creationId xmlns:a16="http://schemas.microsoft.com/office/drawing/2014/main" id="{5FCF14D9-5BB3-984C-A64A-D3335CF942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9089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33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C9710-E026-8D4C-0490-9CA120AD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857F2D-72CA-4B47-36B5-D177BC6CE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441FF3-B5C2-156F-8A87-0E3285940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FBF6B-59B5-8C5D-5A5F-417600A4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>
                <a:latin typeface="+mn-lt"/>
              </a:rPr>
              <a:t>Questions from the crowd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49EBAD-3EC5-DFCB-29CB-B5B8716D5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B2C80-4210-DE21-D6F1-EF8DAC779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738" y="457731"/>
            <a:ext cx="6289137" cy="59425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How far in advance should screenings be requested and what is the turnaround time for completion?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We would appreciate as much lead time as possible.  However, we at least need a few business days lead time.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Typical completion is two to three business days depending on volume, complexity, and results of screenings.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Many requests are handled within one to two business days.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Email: 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rcp_exportcontrol@harvard.edu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  <a:p>
            <a:pPr marL="201168" lvl="1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E4EFE-B553-6FD7-E440-822323E4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C9D3AE-D09F-4360-8323-F4581EB8BEBB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42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9E10CD-5E93-4909-5D87-537873739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8F98BA-AC7D-F4E9-369D-BBDBC92F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B2AE7F-949E-BDB6-B4EF-FAEED9FDF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4FDC5-26A3-3494-0C24-AD5B852E4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>
                <a:latin typeface="+mn-lt"/>
              </a:rPr>
              <a:t>Questions from the crowd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491866-D037-38C5-8027-B95E7FAF0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3336D-0C7F-809E-EE59-6666457FC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738" y="457731"/>
            <a:ext cx="6289137" cy="59425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Should we tell people they are being screened and what happens to the data after we provide it to RCP?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Visual Compliance uses publicly available lists in its analyses which are supplied by various federal agencies.  Therefore, screening does not require written or verbal consent.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RCP also uses publicly available information from the web in its due diligence.</a:t>
            </a:r>
          </a:p>
          <a:p>
            <a:pPr marL="0" indent="0">
              <a:buNone/>
            </a:pP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We keep all emails as a matter of university record.  They are stored in the RCP email boxes.  We do not share any information with third parties as a matter of practice.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  <a:p>
            <a:pPr marL="201168" lvl="1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3C152-A364-2665-5FE6-F81D1FBD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C9D3AE-D09F-4360-8323-F4581EB8BEBB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2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D7C54-5A93-7001-928B-BAF3494C6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FA8F085-280C-6598-3D91-F53AD2D59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CF8002-D527-21EB-3F2F-BB9C102E5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8BF04-8EAB-D423-CE7A-5DB606FC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>
                <a:latin typeface="+mn-lt"/>
              </a:rPr>
              <a:t>Questions from the crowd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901190-CCF9-5557-7C6F-8CF69946D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E9CA5-86A3-2657-CD74-A45DD800F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738" y="457731"/>
            <a:ext cx="6289137" cy="59425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If we have an event happening soon, should we postpone or cancel?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No.  In the vast majority of cases, RCP can screen the relevant parties and point you to university resources to help minimize risk.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Set up a meeting ASAP with your ECA to discuss.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Email: 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rcp_exportcontrol@harvard.edu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  <a:p>
            <a:pPr marL="201168" lvl="1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4FC26-F9DC-6093-BBC4-8E2A2DD7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C9D3AE-D09F-4360-8323-F4581EB8BEBB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05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4211A5-9F13-7121-9088-B15D2246F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8EC56FB-4284-A752-E83B-82ECE4D83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70206C-AAB9-933B-7EDB-1FA9694B6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D917E514-B18C-364B-D6CE-1D6CA0527FD5}"/>
              </a:ext>
            </a:extLst>
          </p:cNvPr>
          <p:cNvGraphicFramePr/>
          <p:nvPr/>
        </p:nvGraphicFramePr>
        <p:xfrm>
          <a:off x="665019" y="461823"/>
          <a:ext cx="10741890" cy="583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122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4" descr="Many question marks on black background">
            <a:extLst>
              <a:ext uri="{FF2B5EF4-FFF2-40B4-BE49-F238E27FC236}">
                <a16:creationId xmlns:a16="http://schemas.microsoft.com/office/drawing/2014/main" id="{41B2311E-4BEA-4293-8E09-8D0327386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75" r="-1" b="-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8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15A66-36EF-7845-96DA-B4CA13D3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endParaRPr lang="en-US">
              <a:latin typeface="Garamond" panose="02020404030301010803" pitchFamily="18" charset="0"/>
            </a:endParaRPr>
          </a:p>
          <a:p>
            <a:endParaRPr lang="en-US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sz="5400">
                <a:solidFill>
                  <a:schemeClr val="accent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4638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8" y="516835"/>
            <a:ext cx="3100136" cy="2103875"/>
          </a:xfrm>
        </p:spPr>
        <p:txBody>
          <a:bodyPr>
            <a:normAutofit/>
          </a:bodyPr>
          <a:lstStyle/>
          <a:p>
            <a:r>
              <a:rPr lang="en-US" sz="3600">
                <a:latin typeface="+mn-lt"/>
              </a:rPr>
              <a:t>Overview</a:t>
            </a:r>
            <a:r>
              <a:rPr lang="en-US" sz="3600" b="1">
                <a:latin typeface="+mn-lt"/>
              </a:rPr>
              <a:t> 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1" y="2736574"/>
            <a:ext cx="3084844" cy="3366047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en-US" sz="2200"/>
          </a:p>
          <a:p>
            <a:pPr lvl="1">
              <a:buClr>
                <a:schemeClr val="tx1"/>
              </a:buClr>
            </a:pPr>
            <a:r>
              <a:rPr lang="en-US" sz="2200">
                <a:solidFill>
                  <a:schemeClr val="tx1"/>
                </a:solidFill>
              </a:rPr>
              <a:t>Regulatory Landscape</a:t>
            </a:r>
          </a:p>
          <a:p>
            <a:pPr lvl="1">
              <a:buClr>
                <a:schemeClr val="tx1"/>
              </a:buClr>
            </a:pPr>
            <a:r>
              <a:rPr lang="en-US" sz="2200">
                <a:solidFill>
                  <a:schemeClr val="tx1"/>
                </a:solidFill>
              </a:rPr>
              <a:t>Harvard Policies</a:t>
            </a:r>
          </a:p>
          <a:p>
            <a:pPr lvl="1">
              <a:buClr>
                <a:schemeClr val="tx1"/>
              </a:buClr>
            </a:pPr>
            <a:r>
              <a:rPr lang="en-US" sz="2200">
                <a:solidFill>
                  <a:schemeClr val="tx1"/>
                </a:solidFill>
              </a:rPr>
              <a:t>August 2025 Bulletin</a:t>
            </a:r>
          </a:p>
          <a:p>
            <a:pPr lvl="1"/>
            <a:endParaRPr lang="en-US" sz="1500"/>
          </a:p>
        </p:txBody>
      </p:sp>
      <p:pic>
        <p:nvPicPr>
          <p:cNvPr id="4" name="Picture 3" descr="Data displayed on screen">
            <a:extLst>
              <a:ext uri="{FF2B5EF4-FFF2-40B4-BE49-F238E27FC236}">
                <a16:creationId xmlns:a16="http://schemas.microsoft.com/office/drawing/2014/main" id="{D14497A4-99DC-9877-9C94-F8F41E1B8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r="-1" b="-1"/>
          <a:stretch>
            <a:fillRect/>
          </a:stretch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7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8CCB950-5BD9-263F-1D6E-3A1D4F3A3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907296"/>
              </p:ext>
            </p:extLst>
          </p:nvPr>
        </p:nvGraphicFramePr>
        <p:xfrm>
          <a:off x="665019" y="461823"/>
          <a:ext cx="10741890" cy="583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60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7627-30AF-7E79-1A7A-F20C9CD0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Regulatory Landscape</a:t>
            </a:r>
          </a:p>
        </p:txBody>
      </p:sp>
      <p:pic>
        <p:nvPicPr>
          <p:cNvPr id="6" name="Picture Placeholder 5" descr="Front steps and columns of a majestic city building">
            <a:extLst>
              <a:ext uri="{FF2B5EF4-FFF2-40B4-BE49-F238E27FC236}">
                <a16:creationId xmlns:a16="http://schemas.microsoft.com/office/drawing/2014/main" id="{5C904FC6-7A6D-2DA6-001A-EA1C0B6FE3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8" b="197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111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69FE54-E21E-F2C3-CFB5-D541F21C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What are U.S. Export Controls?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BC49D78-1A41-76BA-81A3-ED2B1375DC9C}"/>
              </a:ext>
            </a:extLst>
          </p:cNvPr>
          <p:cNvSpPr txBox="1">
            <a:spLocks/>
          </p:cNvSpPr>
          <p:nvPr/>
        </p:nvSpPr>
        <p:spPr>
          <a:xfrm>
            <a:off x="1096963" y="1736724"/>
            <a:ext cx="9998074" cy="45021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alibri" panose="020F0502020204030204" pitchFamily="34" charset="0"/>
              <a:buNone/>
            </a:pPr>
            <a:endParaRPr lang="en-US" sz="1800" b="1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Laws and Regulations </a:t>
            </a:r>
            <a:r>
              <a:rPr lang="en-US" dirty="0"/>
              <a:t>that govern:</a:t>
            </a:r>
          </a:p>
          <a:p>
            <a:pPr marL="347663" indent="-22860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The transfer or disclosure of goods, technology, software, services, and funds</a:t>
            </a:r>
          </a:p>
          <a:p>
            <a:pPr marL="347663" indent="-22860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Originating in the U.S. Dept of Defense, State, Commerce</a:t>
            </a:r>
          </a:p>
          <a:p>
            <a:pPr marL="347663" indent="-22860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To foreign persons/nationals, companies, and nations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Extend</a:t>
            </a:r>
            <a:r>
              <a:rPr lang="en-US" b="1" dirty="0"/>
              <a:t> </a:t>
            </a:r>
            <a:r>
              <a:rPr lang="en-US" dirty="0"/>
              <a:t>worldwide and apply to all components of goods and materials, for their whole lifecycle</a:t>
            </a:r>
          </a:p>
          <a:p>
            <a:pPr marL="0" indent="0">
              <a:spcBef>
                <a:spcPts val="0"/>
              </a:spcBef>
              <a:buFont typeface="Calibri" panose="020F050202020403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2"/>
                </a:solidFill>
              </a:rPr>
              <a:t>Restrict Export of controlled goods and technology </a:t>
            </a:r>
            <a:r>
              <a:rPr lang="en-US" dirty="0"/>
              <a:t>that pose a threat to national security and policy interests, as well as </a:t>
            </a:r>
            <a:r>
              <a:rPr lang="en-US" b="1" dirty="0">
                <a:solidFill>
                  <a:schemeClr val="accent2"/>
                </a:solidFill>
              </a:rPr>
              <a:t>transactions of value with sanctioned countries and individuals on Restricted Party Lists (RPL)</a:t>
            </a:r>
            <a:r>
              <a:rPr lang="en-US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For example:</a:t>
            </a:r>
          </a:p>
          <a:p>
            <a:pPr marL="461963" indent="-34925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Sharing encryption software with barred research collaborator</a:t>
            </a:r>
          </a:p>
          <a:p>
            <a:pPr marL="461963" indent="-34925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Contracting with a foreign person from a sanctioned country for University activities</a:t>
            </a:r>
          </a:p>
          <a:p>
            <a:pPr marL="461963" indent="-34925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Processing payments from a Restricted Party for an online education course</a:t>
            </a:r>
          </a:p>
          <a:p>
            <a:pPr marL="461963" indent="-34925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61963" indent="-34925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61963" indent="-34925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0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0A05A-DD20-F852-482A-543A9194E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075F96-BB15-BC67-7121-4A0F37E2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8763"/>
            <a:ext cx="10058400" cy="1449387"/>
          </a:xfrm>
        </p:spPr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What are U.S. Export Controls?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D196A1-B31E-E880-E996-20F89D3216EB}"/>
              </a:ext>
            </a:extLst>
          </p:cNvPr>
          <p:cNvSpPr txBox="1">
            <a:spLocks/>
          </p:cNvSpPr>
          <p:nvPr/>
        </p:nvSpPr>
        <p:spPr>
          <a:xfrm>
            <a:off x="1169316" y="1641475"/>
            <a:ext cx="10058400" cy="4768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cap="none" dirty="0">
                <a:solidFill>
                  <a:schemeClr val="accent2"/>
                </a:solidFill>
              </a:rPr>
              <a:t>An Export </a:t>
            </a:r>
            <a:r>
              <a:rPr lang="en-US" sz="2000" cap="none" dirty="0">
                <a:solidFill>
                  <a:schemeClr val="tx1"/>
                </a:solidFill>
              </a:rPr>
              <a:t>is any oral, written, electronic or visual disclosure, shipment, transfer or transmission of goods, technology, information, or technical data to a </a:t>
            </a:r>
            <a:r>
              <a:rPr lang="en-US" sz="2000" b="1" cap="none" dirty="0">
                <a:solidFill>
                  <a:schemeClr val="accent2"/>
                </a:solidFill>
              </a:rPr>
              <a:t>Foreign Person</a:t>
            </a:r>
            <a:r>
              <a:rPr lang="en-US" sz="2000" cap="none" dirty="0">
                <a:solidFill>
                  <a:schemeClr val="tx1"/>
                </a:solidFill>
              </a:rPr>
              <a:t>.</a:t>
            </a:r>
          </a:p>
          <a:p>
            <a:pPr algn="l"/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chemeClr val="accent2"/>
                </a:solidFill>
              </a:rPr>
              <a:t>A</a:t>
            </a:r>
            <a:r>
              <a:rPr lang="en-US" sz="2000" dirty="0"/>
              <a:t> </a:t>
            </a:r>
            <a:r>
              <a:rPr lang="en-US" sz="2000" b="1" cap="none" dirty="0">
                <a:solidFill>
                  <a:schemeClr val="accent2"/>
                </a:solidFill>
              </a:rPr>
              <a:t>Deemed Export</a:t>
            </a:r>
            <a:r>
              <a:rPr lang="en-US" sz="2000" b="1" cap="none" dirty="0">
                <a:solidFill>
                  <a:schemeClr val="tx1"/>
                </a:solidFill>
              </a:rPr>
              <a:t> </a:t>
            </a:r>
            <a:r>
              <a:rPr lang="en-US" sz="2000" cap="none" dirty="0">
                <a:solidFill>
                  <a:schemeClr val="tx1"/>
                </a:solidFill>
              </a:rPr>
              <a:t>is a transfer of controlled goods, technology or information to a</a:t>
            </a:r>
            <a:r>
              <a:rPr lang="en-US" sz="2000" dirty="0"/>
              <a:t> </a:t>
            </a:r>
            <a:r>
              <a:rPr lang="en-US" sz="2000" b="1" cap="none" dirty="0">
                <a:solidFill>
                  <a:schemeClr val="accent2"/>
                </a:solidFill>
              </a:rPr>
              <a:t>Foreign Person </a:t>
            </a:r>
            <a:r>
              <a:rPr lang="en-US" sz="2000" b="1" i="1" u="sng" cap="none" dirty="0">
                <a:solidFill>
                  <a:schemeClr val="accent2"/>
                </a:solidFill>
              </a:rPr>
              <a:t>within</a:t>
            </a:r>
            <a:r>
              <a:rPr lang="en-US" sz="2000" b="1" cap="none" dirty="0">
                <a:solidFill>
                  <a:schemeClr val="accent2"/>
                </a:solidFill>
              </a:rPr>
              <a:t> the U.S</a:t>
            </a:r>
            <a:r>
              <a:rPr lang="en-US" sz="2000" cap="none" dirty="0"/>
              <a:t>.</a:t>
            </a:r>
          </a:p>
          <a:p>
            <a:pPr algn="l">
              <a:tabLst>
                <a:tab pos="112713" algn="l"/>
              </a:tabLst>
            </a:pPr>
            <a:br>
              <a:rPr lang="en-US" sz="2000" b="1" cap="none" dirty="0">
                <a:solidFill>
                  <a:schemeClr val="accent2"/>
                </a:solidFill>
              </a:rPr>
            </a:br>
            <a:r>
              <a:rPr lang="en-US" sz="2000" b="1" cap="none" dirty="0">
                <a:solidFill>
                  <a:schemeClr val="accent2"/>
                </a:solidFill>
              </a:rPr>
              <a:t>A</a:t>
            </a:r>
            <a:r>
              <a:rPr lang="en-US" sz="2000" cap="none" dirty="0"/>
              <a:t> </a:t>
            </a:r>
            <a:r>
              <a:rPr lang="en-US" sz="2000" b="1" cap="none" dirty="0">
                <a:solidFill>
                  <a:schemeClr val="accent2"/>
                </a:solidFill>
              </a:rPr>
              <a:t>Foreign Person </a:t>
            </a:r>
            <a:r>
              <a:rPr lang="en-US" sz="20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defined as</a:t>
            </a:r>
            <a:r>
              <a:rPr lang="en-US" sz="2000" cap="none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marL="631825" lvl="2" indent="-3492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 foreign government</a:t>
            </a:r>
          </a:p>
          <a:p>
            <a:pPr marL="631825" lvl="2" indent="-3492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 foreign company or organization</a:t>
            </a:r>
          </a:p>
          <a:p>
            <a:pPr marL="631825" lvl="2" indent="-3492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Anyone who is </a:t>
            </a:r>
            <a:r>
              <a:rPr lang="en-US" sz="2000" b="1" dirty="0">
                <a:solidFill>
                  <a:schemeClr val="accent2"/>
                </a:solidFill>
              </a:rPr>
              <a:t>NOT</a:t>
            </a:r>
            <a:r>
              <a:rPr lang="en-US" sz="2000" dirty="0"/>
              <a:t> a:</a:t>
            </a:r>
          </a:p>
          <a:p>
            <a:pPr marL="914400" lvl="3" indent="-339725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U.S. citizen</a:t>
            </a:r>
          </a:p>
          <a:p>
            <a:pPr marL="914400" lvl="3" indent="-339725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U.S. lawful permanent resident (a “green card holder”)</a:t>
            </a:r>
          </a:p>
          <a:p>
            <a:pPr marL="914400" lvl="3" indent="-339725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Person granted asylum, or </a:t>
            </a:r>
          </a:p>
          <a:p>
            <a:pPr marL="914400" lvl="3" indent="-339725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Person granted refugee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1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F3CB-B993-B6F0-444A-76F071B2F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286603"/>
            <a:ext cx="10715625" cy="1450757"/>
          </a:xfrm>
        </p:spPr>
        <p:txBody>
          <a:bodyPr/>
          <a:lstStyle/>
          <a:p>
            <a:r>
              <a:rPr lang="en-US" dirty="0">
                <a:latin typeface="+mn-lt"/>
                <a:cs typeface="Calibri Light"/>
              </a:rPr>
              <a:t>What do we need to consider: </a:t>
            </a:r>
            <a:br>
              <a:rPr lang="en-US" dirty="0">
                <a:latin typeface="+mn-lt"/>
                <a:cs typeface="Calibri Light"/>
              </a:rPr>
            </a:br>
            <a:r>
              <a:rPr lang="en-US" dirty="0">
                <a:latin typeface="+mn-lt"/>
                <a:cs typeface="Calibri Light"/>
              </a:rPr>
              <a:t>4 Key Questions</a:t>
            </a:r>
            <a:endParaRPr lang="en-US" dirty="0">
              <a:latin typeface="+mn-lt"/>
            </a:endParaRPr>
          </a:p>
        </p:txBody>
      </p:sp>
      <p:graphicFrame>
        <p:nvGraphicFramePr>
          <p:cNvPr id="3" name="Diagram 4">
            <a:extLst>
              <a:ext uri="{FF2B5EF4-FFF2-40B4-BE49-F238E27FC236}">
                <a16:creationId xmlns:a16="http://schemas.microsoft.com/office/drawing/2014/main" id="{CB6FB50F-287C-3E1C-26FB-695D0D112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096212"/>
              </p:ext>
            </p:extLst>
          </p:nvPr>
        </p:nvGraphicFramePr>
        <p:xfrm>
          <a:off x="1096963" y="184626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34B31F-8280-2224-1A29-CEFED04006A3}"/>
              </a:ext>
            </a:extLst>
          </p:cNvPr>
          <p:cNvSpPr txBox="1"/>
          <p:nvPr/>
        </p:nvSpPr>
        <p:spPr>
          <a:xfrm>
            <a:off x="1066800" y="3456347"/>
            <a:ext cx="10058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42900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Regulations apply to “</a:t>
            </a:r>
            <a:r>
              <a:rPr lang="en-US" sz="2000" b="1" dirty="0"/>
              <a:t>people, places and things</a:t>
            </a:r>
            <a:r>
              <a:rPr lang="en-US" sz="2000" dirty="0"/>
              <a:t>” – the individual, company, region, or material can be restricted.</a:t>
            </a:r>
          </a:p>
          <a:p>
            <a:pPr marL="457200" indent="-342900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Your Export Control Administrator can help identify any potential exceptions.</a:t>
            </a:r>
          </a:p>
          <a:p>
            <a:pPr marL="457200" indent="-342900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“Export” does not necessarily mean out of the country; the concept of “deemed export” is critical.</a:t>
            </a:r>
          </a:p>
          <a:p>
            <a:pPr marL="457200" indent="-342900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Deemed Export – when information and “know how” is transferred to a foreign person within the U.S.</a:t>
            </a:r>
          </a:p>
        </p:txBody>
      </p:sp>
    </p:spTree>
    <p:extLst>
      <p:ext uri="{BB962C8B-B14F-4D97-AF65-F5344CB8AC3E}">
        <p14:creationId xmlns:p14="http://schemas.microsoft.com/office/powerpoint/2010/main" val="21549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CFC2B7-7BFD-42E3-B6BE-4BDB69D71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4DCFC2B7-7BFD-42E3-B6BE-4BDB69D71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4DCFC2B7-7BFD-42E3-B6BE-4BDB69D71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E8A6FC-673C-407B-9575-761FD29C9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8BE8A6FC-673C-407B-9575-761FD29C9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8BE8A6FC-673C-407B-9575-761FD29C9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F591B1-5CEE-4996-A675-4C088F446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69F591B1-5CEE-4996-A675-4C088F446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9F591B1-5CEE-4996-A675-4C088F446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B7F3EE-E984-4694-B95F-6C7525837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CB7F3EE-E984-4694-B95F-6C7525837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CB7F3EE-E984-4694-B95F-6C7525837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>
                <a:latin typeface="+mn-lt"/>
              </a:rPr>
              <a:t>How Might Export Controls Impact Activities?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738" y="457731"/>
            <a:ext cx="6135097" cy="59425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These activities may require a license from a federal agency: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Sharing technical, confidential or proprietary information with restricted entities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Providing access to educational materials to students located in comprehensively sanctioned countries, or who are on a restricted party list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Transfer of funds through banks or individuals on restricted lists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Presentations of unpublished research at conferences/meetings in comprehensively sanctioned countries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Visits to HU research spaces by foreign persons</a:t>
            </a:r>
          </a:p>
          <a:p>
            <a:pPr marL="201168" lvl="1" indent="0">
              <a:buClr>
                <a:schemeClr val="accent2"/>
              </a:buClr>
              <a:buNone/>
            </a:pPr>
            <a:endParaRPr lang="en-US" sz="2200" dirty="0"/>
          </a:p>
          <a:p>
            <a:pPr marL="201168" lvl="1" indent="0">
              <a:buClr>
                <a:schemeClr val="accent2"/>
              </a:buClr>
              <a:buNone/>
            </a:pPr>
            <a:r>
              <a:rPr lang="en-US" sz="2400" dirty="0">
                <a:solidFill>
                  <a:schemeClr val="accent2"/>
                </a:solidFill>
              </a:rPr>
              <a:t>Contact your ECA to determine need for and apply for a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C9D3AE-D09F-4360-8323-F4581EB8BEBB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05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emeHarvard">
  <a:themeElements>
    <a:clrScheme name="HPAC_Powerpoint 2">
      <a:dk1>
        <a:srgbClr val="000000"/>
      </a:dk1>
      <a:lt1>
        <a:srgbClr val="FFFFFF"/>
      </a:lt1>
      <a:dk2>
        <a:srgbClr val="293352"/>
      </a:dk2>
      <a:lt2>
        <a:srgbClr val="F3F3F1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DE7008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BPS Template">
  <a:themeElements>
    <a:clrScheme name="EBPS Template 10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67EB9"/>
      </a:accent1>
      <a:accent2>
        <a:srgbClr val="ED8500"/>
      </a:accent2>
      <a:accent3>
        <a:srgbClr val="FFFFFF"/>
      </a:accent3>
      <a:accent4>
        <a:srgbClr val="000000"/>
      </a:accent4>
      <a:accent5>
        <a:srgbClr val="B4C0D9"/>
      </a:accent5>
      <a:accent6>
        <a:srgbClr val="D77800"/>
      </a:accent6>
      <a:hlink>
        <a:srgbClr val="0033CC"/>
      </a:hlink>
      <a:folHlink>
        <a:srgbClr val="B2B2B2"/>
      </a:folHlink>
    </a:clrScheme>
    <a:fontScheme name="EBP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BP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 Templat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9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B6B6B6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 Template 10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7EB9"/>
        </a:accent1>
        <a:accent2>
          <a:srgbClr val="ED8500"/>
        </a:accent2>
        <a:accent3>
          <a:srgbClr val="FFFFFF"/>
        </a:accent3>
        <a:accent4>
          <a:srgbClr val="000000"/>
        </a:accent4>
        <a:accent5>
          <a:srgbClr val="B4C0D9"/>
        </a:accent5>
        <a:accent6>
          <a:srgbClr val="D77800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863B7E9A20454185D78FF425E8163D" ma:contentTypeVersion="18" ma:contentTypeDescription="Create a new document." ma:contentTypeScope="" ma:versionID="25cd5d815bf571b06083f8954736e267">
  <xsd:schema xmlns:xsd="http://www.w3.org/2001/XMLSchema" xmlns:xs="http://www.w3.org/2001/XMLSchema" xmlns:p="http://schemas.microsoft.com/office/2006/metadata/properties" xmlns:ns2="a69534d9-d119-45b0-87bd-97ab2c70d97f" xmlns:ns3="11d83afe-00d3-411b-bb1e-e3b0501d7b2c" targetNamespace="http://schemas.microsoft.com/office/2006/metadata/properties" ma:root="true" ma:fieldsID="e073bbee9034d2b4a45bd2ab136519a4" ns2:_="" ns3:_="">
    <xsd:import namespace="a69534d9-d119-45b0-87bd-97ab2c70d97f"/>
    <xsd:import namespace="11d83afe-00d3-411b-bb1e-e3b0501d7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534d9-d119-45b0-87bd-97ab2c70d9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8107521-1385-498b-8889-bf2cd8dee3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83afe-00d3-411b-bb1e-e3b0501d7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acc800-dda1-4f55-93f1-159613185bbe}" ma:internalName="TaxCatchAll" ma:showField="CatchAllData" ma:web="11d83afe-00d3-411b-bb1e-e3b0501d7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9534d9-d119-45b0-87bd-97ab2c70d97f">
      <Terms xmlns="http://schemas.microsoft.com/office/infopath/2007/PartnerControls"/>
    </lcf76f155ced4ddcb4097134ff3c332f>
    <TaxCatchAll xmlns="11d83afe-00d3-411b-bb1e-e3b0501d7b2c" xsi:nil="true"/>
  </documentManagement>
</p:properties>
</file>

<file path=customXml/itemProps1.xml><?xml version="1.0" encoding="utf-8"?>
<ds:datastoreItem xmlns:ds="http://schemas.openxmlformats.org/officeDocument/2006/customXml" ds:itemID="{A6B52EB8-749E-4DC6-8F38-704A2B9956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49A4C6-2372-44EE-B393-F384127003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9534d9-d119-45b0-87bd-97ab2c70d97f"/>
    <ds:schemaRef ds:uri="11d83afe-00d3-411b-bb1e-e3b0501d7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555A8D-E6AF-4A94-9518-EA034CBD55E4}">
  <ds:schemaRefs>
    <ds:schemaRef ds:uri="b30333db-0c97-4669-81ba-c949531afa74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0dec479-7ba5-4b9c-9de5-0101739ec0a9"/>
    <ds:schemaRef ds:uri="http://schemas.microsoft.com/office/2006/metadata/properties"/>
    <ds:schemaRef ds:uri="a69534d9-d119-45b0-87bd-97ab2c70d97f"/>
    <ds:schemaRef ds:uri="11d83afe-00d3-411b-bb1e-e3b0501d7b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456</TotalTime>
  <Words>1765</Words>
  <Application>Microsoft Office PowerPoint</Application>
  <PresentationFormat>Widescreen</PresentationFormat>
  <Paragraphs>206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Garamond</vt:lpstr>
      <vt:lpstr>Helvetica</vt:lpstr>
      <vt:lpstr>Times New Roman</vt:lpstr>
      <vt:lpstr>Wingdings</vt:lpstr>
      <vt:lpstr>Retrospect</vt:lpstr>
      <vt:lpstr>ThemeHarvard</vt:lpstr>
      <vt:lpstr>EBPS Template</vt:lpstr>
      <vt:lpstr>FAS Administrators’ Town Hall – Special Edition</vt:lpstr>
      <vt:lpstr>Export Controls and International Activities at FAS/SEAS</vt:lpstr>
      <vt:lpstr>Overview  </vt:lpstr>
      <vt:lpstr>PowerPoint Presentation</vt:lpstr>
      <vt:lpstr>Regulatory Landscape</vt:lpstr>
      <vt:lpstr>What are U.S. Export Controls?</vt:lpstr>
      <vt:lpstr>What are U.S. Export Controls?</vt:lpstr>
      <vt:lpstr>What do we need to consider:  4 Key Questions</vt:lpstr>
      <vt:lpstr>How Might Export Controls Impact Activities?</vt:lpstr>
      <vt:lpstr>Harvard Policies</vt:lpstr>
      <vt:lpstr>Screening of Restricted Parties</vt:lpstr>
      <vt:lpstr>Screening of Restricted Parties</vt:lpstr>
      <vt:lpstr>August 2025 Bulletin</vt:lpstr>
      <vt:lpstr>August 2025 Bulletin</vt:lpstr>
      <vt:lpstr>Questions from the crowd</vt:lpstr>
      <vt:lpstr>Questions from the crowd</vt:lpstr>
      <vt:lpstr>Questions from the crowd</vt:lpstr>
      <vt:lpstr>Questions from the crowd</vt:lpstr>
      <vt:lpstr>Questions from the crowd</vt:lpstr>
      <vt:lpstr>Questions from the crowd</vt:lpstr>
      <vt:lpstr>Questions from the crowd</vt:lpstr>
      <vt:lpstr>Questions from the crowd</vt:lpstr>
      <vt:lpstr>PowerPoint Presentation</vt:lpstr>
      <vt:lpstr>PowerPoint Presentation</vt:lpstr>
    </vt:vector>
  </TitlesOfParts>
  <Company>Harvard School of Public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Nielsen, Eileen</dc:creator>
  <cp:lastModifiedBy>Nasson, Stephanie</cp:lastModifiedBy>
  <cp:revision>20</cp:revision>
  <cp:lastPrinted>2018-12-05T20:09:24Z</cp:lastPrinted>
  <dcterms:created xsi:type="dcterms:W3CDTF">2018-05-25T19:13:05Z</dcterms:created>
  <dcterms:modified xsi:type="dcterms:W3CDTF">2025-09-25T15:45:01Z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0x010100B2863B7E9A20454185D78FF425E8163D</vt:lpwstr>
  </property>
</Properties>
</file>