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theme/themeOverride2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5.xml" ContentType="application/vnd.openxmlformats-officedocument.theme+xml"/>
  <Override PartName="/ppt/tags/tag2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6.xml" ContentType="application/vnd.openxmlformats-officedocument.theme+xml"/>
  <Override PartName="/ppt/theme/themeOverride3.xml" ContentType="application/vnd.openxmlformats-officedocument.themeOverrid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7.xml" ContentType="application/vnd.openxmlformats-officedocument.theme+xml"/>
  <Override PartName="/ppt/theme/themeOverride4.xml" ContentType="application/vnd.openxmlformats-officedocument.themeOverrid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8.xml" ContentType="application/vnd.openxmlformats-officedocument.theme+xml"/>
  <Override PartName="/ppt/theme/themeOverride5.xml" ContentType="application/vnd.openxmlformats-officedocument.themeOverrid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20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21.xml" ContentType="application/vnd.openxmlformats-officedocument.theme+xml"/>
  <Override PartName="/ppt/theme/themeOverride6.xml" ContentType="application/vnd.openxmlformats-officedocument.themeOverride+xml"/>
  <Override PartName="/ppt/slideLayouts/slideLayout187.xml" ContentType="application/vnd.openxmlformats-officedocument.presentationml.slideLayout+xml"/>
  <Override PartName="/ppt/theme/theme2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3.xml" ContentType="application/vnd.openxmlformats-officedocument.theme+xml"/>
  <Override PartName="/ppt/theme/themeOverride7.xml" ContentType="application/vnd.openxmlformats-officedocument.themeOverrid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4.xml" ContentType="application/vnd.openxmlformats-officedocument.theme+xml"/>
  <Override PartName="/ppt/theme/themeOverride8.xml" ContentType="application/vnd.openxmlformats-officedocument.themeOverrid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5.xml" ContentType="application/vnd.openxmlformats-officedocument.theme+xml"/>
  <Override PartName="/ppt/theme/themeOverride9.xml" ContentType="application/vnd.openxmlformats-officedocument.themeOverrid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6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7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8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9.xml" ContentType="application/vnd.openxmlformats-officedocument.theme+xml"/>
  <Override PartName="/ppt/theme/themeOverride10.xml" ContentType="application/vnd.openxmlformats-officedocument.themeOverrid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30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93" r:id="rId2"/>
    <p:sldMasterId id="2147484043" r:id="rId3"/>
    <p:sldMasterId id="2147484060" r:id="rId4"/>
    <p:sldMasterId id="2147484128" r:id="rId5"/>
    <p:sldMasterId id="2147484141" r:id="rId6"/>
    <p:sldMasterId id="2147484146" r:id="rId7"/>
    <p:sldMasterId id="2147484212" r:id="rId8"/>
    <p:sldMasterId id="2147484337" r:id="rId9"/>
    <p:sldMasterId id="2147484350" r:id="rId10"/>
    <p:sldMasterId id="2147484400" r:id="rId11"/>
    <p:sldMasterId id="2147484439" r:id="rId12"/>
    <p:sldMasterId id="2147484451" r:id="rId13"/>
    <p:sldMasterId id="2147484462" r:id="rId14"/>
    <p:sldMasterId id="2147484474" r:id="rId15"/>
    <p:sldMasterId id="2147484486" r:id="rId16"/>
    <p:sldMasterId id="2147484501" r:id="rId17"/>
    <p:sldMasterId id="2147484590" r:id="rId18"/>
    <p:sldMasterId id="2147484757" r:id="rId19"/>
    <p:sldMasterId id="2147484880" r:id="rId20"/>
    <p:sldMasterId id="2147484994" r:id="rId21"/>
    <p:sldMasterId id="2147485020" r:id="rId22"/>
    <p:sldMasterId id="2147485032" r:id="rId23"/>
    <p:sldMasterId id="2147485070" r:id="rId24"/>
    <p:sldMasterId id="2147485082" r:id="rId25"/>
    <p:sldMasterId id="2147485098" r:id="rId26"/>
    <p:sldMasterId id="2147485127" r:id="rId27"/>
    <p:sldMasterId id="2147485140" r:id="rId28"/>
    <p:sldMasterId id="2147485153" r:id="rId29"/>
    <p:sldMasterId id="2147485166" r:id="rId30"/>
    <p:sldMasterId id="2147485184" r:id="rId31"/>
  </p:sldMasterIdLst>
  <p:notesMasterIdLst>
    <p:notesMasterId r:id="rId50"/>
  </p:notesMasterIdLst>
  <p:handoutMasterIdLst>
    <p:handoutMasterId r:id="rId51"/>
  </p:handoutMasterIdLst>
  <p:sldIdLst>
    <p:sldId id="409" r:id="rId32"/>
    <p:sldId id="256" r:id="rId33"/>
    <p:sldId id="1267" r:id="rId34"/>
    <p:sldId id="849" r:id="rId35"/>
    <p:sldId id="1256" r:id="rId36"/>
    <p:sldId id="1375" r:id="rId37"/>
    <p:sldId id="1374" r:id="rId38"/>
    <p:sldId id="1364" r:id="rId39"/>
    <p:sldId id="1304" r:id="rId40"/>
    <p:sldId id="1370" r:id="rId41"/>
    <p:sldId id="1371" r:id="rId42"/>
    <p:sldId id="1293" r:id="rId43"/>
    <p:sldId id="475" r:id="rId44"/>
    <p:sldId id="304" r:id="rId45"/>
    <p:sldId id="271" r:id="rId46"/>
    <p:sldId id="500" r:id="rId47"/>
    <p:sldId id="503" r:id="rId48"/>
    <p:sldId id="1373" r:id="rId49"/>
  </p:sldIdLst>
  <p:sldSz cx="9144000" cy="6858000" type="screen4x3"/>
  <p:notesSz cx="6858000" cy="9296400"/>
  <p:defaultTextStyle>
    <a:defPPr>
      <a:defRPr lang="en-US"/>
    </a:defPPr>
    <a:lvl1pPr algn="ctr" rtl="0" fontAlgn="base">
      <a:lnSpc>
        <a:spcPct val="90000"/>
      </a:lnSpc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defRPr sz="32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800000"/>
    <a:srgbClr val="FFFF00"/>
    <a:srgbClr val="E8E82C"/>
    <a:srgbClr val="DBD739"/>
    <a:srgbClr val="4D4D4D"/>
    <a:srgbClr val="000000"/>
    <a:srgbClr val="000066"/>
    <a:srgbClr val="CFD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69474" autoAdjust="0"/>
  </p:normalViewPr>
  <p:slideViewPr>
    <p:cSldViewPr>
      <p:cViewPr varScale="1">
        <p:scale>
          <a:sx n="79" d="100"/>
          <a:sy n="79" d="100"/>
        </p:scale>
        <p:origin x="27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>
        <p:guide orient="horz" pos="2928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36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36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8F228FD-76E9-4F14-A90D-10ACA0AA4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3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9" rIns="92419" bIns="46209" numCol="1" anchor="t" anchorCtr="0" compatLnSpc="1">
            <a:prstTxWarp prst="textNoShape">
              <a:avLst/>
            </a:prstTxWarp>
          </a:bodyPr>
          <a:lstStyle>
            <a:lvl1pPr algn="l" defTabSz="923653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36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9" rIns="92419" bIns="46209" numCol="1" anchor="t" anchorCtr="0" compatLnSpc="1">
            <a:prstTxWarp prst="textNoShape">
              <a:avLst/>
            </a:prstTxWarp>
          </a:bodyPr>
          <a:lstStyle>
            <a:lvl1pPr algn="r" defTabSz="923653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432"/>
            <a:ext cx="5486711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9" rIns="92419" bIns="46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9" rIns="92419" bIns="46209" numCol="1" anchor="b" anchorCtr="0" compatLnSpc="1">
            <a:prstTxWarp prst="textNoShape">
              <a:avLst/>
            </a:prstTxWarp>
          </a:bodyPr>
          <a:lstStyle>
            <a:lvl1pPr algn="l" defTabSz="923653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36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9" rIns="92419" bIns="46209" numCol="1" anchor="b" anchorCtr="0" compatLnSpc="1">
            <a:prstTxWarp prst="textNoShape">
              <a:avLst/>
            </a:prstTxWarp>
          </a:bodyPr>
          <a:lstStyle>
            <a:lvl1pPr algn="r" defTabSz="923653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612178-27A5-466B-9637-79029E7A2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67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BAC250D-4203-4984-AF72-FCF45D9EE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3975" y="1169988"/>
            <a:ext cx="4210050" cy="315753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90876CA-ABC5-4D02-8B7F-5BFAB6EB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19DE3F4-B47F-4050-9819-DE40D6C0A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480">
              <a:defRPr sz="33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066" indent="-291179" defTabSz="941480">
              <a:defRPr sz="33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4717" indent="-232943" defTabSz="941480">
              <a:defRPr sz="33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0604" indent="-232943" defTabSz="941480">
              <a:defRPr sz="33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6491" indent="-232943" defTabSz="941480">
              <a:defRPr sz="33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62377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28264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94151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60038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BC49DC-B5B6-4DB7-A4B7-AE08E7CB12E0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1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12178-27A5-466B-9637-79029E7A2A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9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46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799" y="4444630"/>
            <a:ext cx="5486400" cy="4210704"/>
          </a:xfrm>
          <a:prstGeom prst="rect">
            <a:avLst/>
          </a:prstGeom>
          <a:noFill/>
          <a:ln>
            <a:noFill/>
          </a:ln>
        </p:spPr>
        <p:txBody>
          <a:bodyPr lIns="91292" tIns="91292" rIns="91292" bIns="91292" anchor="ctr" anchorCtr="0">
            <a:noAutofit/>
          </a:bodyPr>
          <a:lstStyle/>
          <a:p>
            <a:pPr>
              <a:buClr>
                <a:schemeClr val="dk1"/>
              </a:buClr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090613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8656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69480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616A2-5658-4DB5-A6CA-9A703DF74881}" type="datetime1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1/18/2019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887641"/>
            <a:ext cx="2971800" cy="469479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1A17B-551D-4B90-8B61-B7B53292EC5D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102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799" y="4444630"/>
            <a:ext cx="5486400" cy="4210704"/>
          </a:xfrm>
          <a:prstGeom prst="rect">
            <a:avLst/>
          </a:prstGeom>
          <a:noFill/>
          <a:ln>
            <a:noFill/>
          </a:ln>
        </p:spPr>
        <p:txBody>
          <a:bodyPr lIns="91292" tIns="91292" rIns="91292" bIns="91292" anchor="t" anchorCtr="0">
            <a:noAutofit/>
          </a:bodyPr>
          <a:lstStyle/>
          <a:p>
            <a:pPr>
              <a:buClr>
                <a:schemeClr val="dk1"/>
              </a:buClr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090613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2315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46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203"/>
            <a:fld id="{CDC24C2D-D34B-4348-95E4-773E64430FE9}" type="slidenum">
              <a:rPr lang="en-US" smtClean="0"/>
              <a:pPr defTabSz="922203"/>
              <a:t>2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67293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4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12178-27A5-466B-9637-79029E7A2A1E}" type="slidenum">
              <a:rPr lang="en-US" smtClean="0">
                <a:solidFill>
                  <a:srgbClr val="EEECE1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6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AFE5C8-946B-437E-87BC-C5FE5FAD985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8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6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12178-27A5-466B-9637-79029E7A2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6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04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12178-27A5-466B-9637-79029E7A2A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46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12178-27A5-466B-9637-79029E7A2A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9.xml"/><Relationship Id="rId1" Type="http://schemas.openxmlformats.org/officeDocument/2006/relationships/themeOverride" Target="../theme/themeOverride1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39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22860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 sz="1000" dirty="0">
              <a:solidFill>
                <a:schemeClr val="tx1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54025" y="2032000"/>
            <a:ext cx="7772400" cy="1470025"/>
          </a:xfr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9725" y="4310063"/>
            <a:ext cx="28321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ED0CC-402B-429D-A390-AE23B0BE7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141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3927-0511-4448-9F7F-075336A04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168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152C1-4046-4B5E-B953-7471374AF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95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University_Vertical_Large_RGB_Low_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85800"/>
            <a:ext cx="17843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6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27965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0384D-5028-46EB-837D-55BF87D5E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382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94843-7390-4E37-9907-A00D28135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892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0E0A-1BB6-4683-BEBA-D57DBC346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322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24E-6220-4046-BD01-045B940EF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469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88488-312F-4D87-A510-7CDFD3085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185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11F1E-B71E-4881-ADA1-586327B05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4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135188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0"/>
            <a:ext cx="6254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71914-6480-4819-8985-A2A50CFB5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246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ED0CC-402B-429D-A390-AE23B0BE7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287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3927-0511-4448-9F7F-075336A04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22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152C1-4046-4B5E-B953-7471374AF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248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0"/>
            <a:ext cx="8305800" cy="1470025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Users\sjf749\Documents\HUIT artwork\WEB_HUIT_LOGOS_PNG_HUIT_pl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03" y="498894"/>
            <a:ext cx="3975850" cy="81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091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Agenda slide (24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21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231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 breadcrumb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800" b="1" i="1" baseline="0">
                <a:latin typeface="+mn-lt"/>
              </a:defRPr>
            </a:lvl1pPr>
          </a:lstStyle>
          <a:p>
            <a:r>
              <a:rPr lang="en-US" sz="1800" b="0" i="1" dirty="0"/>
              <a:t>Top Line is 18 point italic</a:t>
            </a:r>
            <a:br>
              <a:rPr lang="en-US" sz="1800" b="0" i="1" dirty="0"/>
            </a:br>
            <a:r>
              <a:rPr lang="en-US" sz="2000" b="0" i="0" dirty="0"/>
              <a:t>Second Line is 20 point bold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59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234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1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488" y="0"/>
            <a:ext cx="7696200" cy="1039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266825"/>
            <a:ext cx="8423275" cy="48291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457200" y="6070600"/>
            <a:ext cx="3744913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096000"/>
            <a:ext cx="3734388" cy="228600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7561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180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3732532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12309572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78205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116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9FC9-87D9-451F-8417-855905A59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7" y="553071"/>
            <a:ext cx="3742960" cy="6014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91506" y="3124200"/>
            <a:ext cx="350929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8A162C"/>
                </a:solidFill>
                <a:latin typeface="Arial"/>
              </a:rPr>
              <a:t>Thank you!  </a:t>
            </a:r>
            <a:endParaRPr lang="en-US" sz="4400" b="1" u="sng" dirty="0">
              <a:solidFill>
                <a:srgbClr val="8A162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4441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0"/>
            <a:ext cx="8305800" cy="1470025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Users\sjf749\Documents\HUIT artwork\WEB_HUIT_LOGOS_PNG_HUIT_pl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03" y="498894"/>
            <a:ext cx="3975850" cy="81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75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Agenda slide (24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79DF3-B533-48D0-AE80-5BC69117F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11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79DF3-B533-48D0-AE80-5BC69117FD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1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ffice_C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850" y="685800"/>
            <a:ext cx="28321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5476" name="Text Placeholder 2"/>
          <p:cNvSpPr>
            <a:spLocks noGrp="1"/>
          </p:cNvSpPr>
          <p:nvPr>
            <p:ph type="subTitle" idx="1"/>
          </p:nvPr>
        </p:nvSpPr>
        <p:spPr>
          <a:xfrm>
            <a:off x="2324100" y="5105400"/>
            <a:ext cx="4419600" cy="533400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hf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79DF3-B533-48D0-AE80-5BC69117FD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429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79DF3-B533-48D0-AE80-5BC69117FD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438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79DF3-B533-48D0-AE80-5BC69117FD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457200" y="6070600"/>
            <a:ext cx="3744913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096000"/>
            <a:ext cx="3734388" cy="228600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1221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312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79DF3-B533-48D0-AE80-5BC69117FD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37607987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79DF3-B533-48D0-AE80-5BC69117FD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0927230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4245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79DF3-B533-48D0-AE80-5BC69117F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23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79DF3-B533-48D0-AE80-5BC69117FD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horizont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7" y="553071"/>
            <a:ext cx="3742960" cy="60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1506" y="3124200"/>
            <a:ext cx="350929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8A162C"/>
                </a:solidFill>
                <a:latin typeface="Arial"/>
              </a:rPr>
              <a:t>Thank you!  </a:t>
            </a:r>
            <a:endParaRPr lang="en-US" sz="4400" b="1" u="sng" dirty="0">
              <a:solidFill>
                <a:srgbClr val="8A162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996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jf749\Documents\HUIT artwork\WEB_HUIT_LOGOS_PNG_HUIT_plai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98475"/>
            <a:ext cx="39766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0"/>
            <a:ext cx="8305800" cy="1470025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78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64F3-5A75-43BF-8E3D-F156668F6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B8596-4565-4000-B359-3E4751896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7945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C7062-3364-4E74-B29E-E7ACA1883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631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 breadcrumb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800" b="1" i="1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DED19-51B7-403D-B362-357E1D68E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9539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2E053-EB6A-4F6A-BE05-D73179BC9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2760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791B4-46FE-4AB1-A9BA-78A6B89CA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3840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ct val="0"/>
              </a:spcBef>
            </a:pPr>
            <a:endParaRPr lang="en-US" sz="2400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457200" y="6070600"/>
            <a:ext cx="3744913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ct val="0"/>
              </a:spcBef>
            </a:pPr>
            <a:endParaRPr lang="en-US" sz="2400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096000"/>
            <a:ext cx="3734388" cy="228600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6C698E8-A200-4057-8068-D257CCB2C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9709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519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1AB16-E102-4FFA-8AB7-79B332B83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0561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7BBCD-B0A2-430E-BC71-BE3843450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7689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57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913CE-6EE3-49D4-AFDF-934D51CB8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D4948-0F02-46EB-A779-4C6D2FF10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6186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2450"/>
            <a:ext cx="37433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890838" y="3124200"/>
            <a:ext cx="3509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400">
                <a:solidFill>
                  <a:srgbClr val="8A162C"/>
                </a:solidFill>
              </a:rPr>
              <a:t>Thank you!  </a:t>
            </a:r>
            <a:endParaRPr lang="en-US" sz="4400" u="sng">
              <a:solidFill>
                <a:srgbClr val="8A162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25D693-C768-4081-8216-386161F71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3616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39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2286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 sz="1000" dirty="0">
              <a:solidFill>
                <a:srgbClr val="000000"/>
              </a:solidFill>
              <a:latin typeface="Helvetica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620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54025" y="2032000"/>
            <a:ext cx="7772400" cy="1470025"/>
          </a:xfr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9725" y="4310063"/>
            <a:ext cx="28321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1778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0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0412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3541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66825"/>
            <a:ext cx="4135438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6825"/>
            <a:ext cx="4135437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3389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8533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68288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3713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653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3386-71B3-4581-B972-18F1E3098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3615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5655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135188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0"/>
            <a:ext cx="6254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5229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39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fr-FR" alt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2286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1000">
              <a:solidFill>
                <a:srgbClr val="000000"/>
              </a:solidFill>
              <a:latin typeface="Helvetica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2620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54025" y="2032000"/>
            <a:ext cx="7772400" cy="1470025"/>
          </a:xfr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9725" y="4310063"/>
            <a:ext cx="28321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98238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20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8237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1176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66825"/>
            <a:ext cx="4135438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6825"/>
            <a:ext cx="4135437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0335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8504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0145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2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8DDE-2A33-42D5-8810-6CFC113C4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4143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6376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6635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135188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0"/>
            <a:ext cx="6254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7822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4"/>
            <a:ext cx="8305800" cy="1470025"/>
          </a:xfrm>
        </p:spPr>
        <p:txBody>
          <a:bodyPr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Users\sjf749\Documents\HUIT artwork\WEB_HUIT_LOGOS_PNG_HUIT_pl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04" y="498895"/>
            <a:ext cx="3975850" cy="81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180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Agenda slide (24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2A033-4814-4293-89F3-E1059E8A7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90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2A033-4814-4293-89F3-E1059E8A7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297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tional breadcrumb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350" b="1" i="1" baseline="0">
                <a:latin typeface="+mn-lt"/>
              </a:defRPr>
            </a:lvl1pPr>
          </a:lstStyle>
          <a:p>
            <a:r>
              <a:rPr lang="en-US" sz="1350" b="0" i="1" dirty="0"/>
              <a:t>Top Line is 18 point italic</a:t>
            </a:r>
            <a:br>
              <a:rPr lang="en-US" sz="1350" b="0" i="1" dirty="0"/>
            </a:br>
            <a:r>
              <a:rPr lang="en-US" sz="1500" b="0" i="0" dirty="0"/>
              <a:t>Second Line is 20 point bold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2A033-4814-4293-89F3-E1059E8A7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0031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2A033-4814-4293-89F3-E1059E8A7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255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2A033-4814-4293-89F3-E1059E8A7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3"/>
            <a:ext cx="3962400" cy="45259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B2F9-0AC4-44FC-BD57-41D9E766A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2A033-4814-4293-89F3-E1059E8A7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3"/>
            <a:ext cx="3962400" cy="45259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67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457203" y="6070600"/>
            <a:ext cx="3744913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096000"/>
            <a:ext cx="3734388" cy="228600"/>
          </a:xfrm>
        </p:spPr>
        <p:txBody>
          <a:bodyPr/>
          <a:lstStyle>
            <a:lvl1pPr marL="0" indent="0">
              <a:buNone/>
              <a:defRPr sz="675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484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374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2A033-4814-4293-89F3-E1059E8A7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3"/>
            <a:ext cx="5638800" cy="365125"/>
          </a:xfrm>
        </p:spPr>
        <p:txBody>
          <a:bodyPr/>
          <a:lstStyle>
            <a:lvl1pPr marL="0" indent="0">
              <a:buFontTx/>
              <a:buNone/>
              <a:defRPr sz="900" b="0" i="1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 sz="900" b="0" i="1">
                <a:solidFill>
                  <a:schemeClr val="accent1"/>
                </a:solidFill>
              </a:defRPr>
            </a:lvl2pPr>
            <a:lvl3pPr marL="685800" indent="0">
              <a:buFontTx/>
              <a:buNone/>
              <a:defRPr sz="900" b="0" i="1">
                <a:solidFill>
                  <a:schemeClr val="accent1"/>
                </a:solidFill>
              </a:defRPr>
            </a:lvl3pPr>
            <a:lvl4pPr marL="1028700" indent="0">
              <a:buFontTx/>
              <a:buNone/>
              <a:defRPr sz="900" b="0" i="1">
                <a:solidFill>
                  <a:schemeClr val="accent1"/>
                </a:solidFill>
              </a:defRPr>
            </a:lvl4pPr>
            <a:lvl5pPr marL="1371600" indent="0">
              <a:buFontTx/>
              <a:buNone/>
              <a:defRPr sz="9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92998198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2A033-4814-4293-89F3-E1059E8A7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3"/>
            <a:ext cx="5638800" cy="365125"/>
          </a:xfrm>
        </p:spPr>
        <p:txBody>
          <a:bodyPr/>
          <a:lstStyle>
            <a:lvl1pPr marL="0" indent="0">
              <a:buFontTx/>
              <a:buNone/>
              <a:defRPr sz="900" b="0" i="1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 sz="900" b="0" i="1">
                <a:solidFill>
                  <a:schemeClr val="accent1"/>
                </a:solidFill>
              </a:defRPr>
            </a:lvl2pPr>
            <a:lvl3pPr marL="685800" indent="0">
              <a:buFontTx/>
              <a:buNone/>
              <a:defRPr sz="900" b="0" i="1">
                <a:solidFill>
                  <a:schemeClr val="accent1"/>
                </a:solidFill>
              </a:defRPr>
            </a:lvl3pPr>
            <a:lvl4pPr marL="1028700" indent="0">
              <a:buFontTx/>
              <a:buNone/>
              <a:defRPr sz="900" b="0" i="1">
                <a:solidFill>
                  <a:schemeClr val="accent1"/>
                </a:solidFill>
              </a:defRPr>
            </a:lvl4pPr>
            <a:lvl5pPr marL="1371600" indent="0">
              <a:buFontTx/>
              <a:buNone/>
              <a:defRPr sz="9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359025737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30925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A033-4814-4293-89F3-E1059E8A7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656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2A033-4814-4293-89F3-E1059E8A70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horizont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8" y="553071"/>
            <a:ext cx="3742960" cy="60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1506" y="3208840"/>
            <a:ext cx="267413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8A162C"/>
                </a:solidFill>
                <a:latin typeface="Arial"/>
                <a:ea typeface="ＭＳ Ｐゴシック" charset="0"/>
              </a:rPr>
              <a:t>Thank you!  </a:t>
            </a:r>
            <a:endParaRPr lang="en-US" sz="3300" b="1" u="sng" dirty="0">
              <a:solidFill>
                <a:srgbClr val="8A162C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326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First level bullets in 24pts</a:t>
            </a:r>
          </a:p>
          <a:p>
            <a:pPr lvl="1"/>
            <a:r>
              <a:rPr lang="en-US" dirty="0"/>
              <a:t>Second level bullets in 22pts</a:t>
            </a:r>
          </a:p>
          <a:p>
            <a:pPr lvl="2"/>
            <a:r>
              <a:rPr lang="en-US" dirty="0"/>
              <a:t>Third level bullets in 20pts</a:t>
            </a:r>
          </a:p>
          <a:p>
            <a:pPr lvl="3"/>
            <a:r>
              <a:rPr lang="en-US" dirty="0"/>
              <a:t>Next level bullets in 18pts</a:t>
            </a:r>
          </a:p>
          <a:p>
            <a:pPr lvl="4"/>
            <a:r>
              <a:rPr lang="en-US" dirty="0"/>
              <a:t>Final level bullets in 16pts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27C0-5AFE-D340-B395-D0D9CF656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Left-Justified Slide Headline Here in Arial 30pts Can Be Up to Two Lines of Text, No Line Below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482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F5DA200-8736-41A7-BA6A-7B7D065B71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0348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0"/>
            <a:ext cx="8305800" cy="1470025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C:\Users\sjf749\Documents\HUIT artwork\WEB_HUIT_LOGOS_PNG_HUIT_pl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03" y="498894"/>
            <a:ext cx="3975850" cy="81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22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Agenda slide (24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B9A7-B1B5-4758-95BF-F05FE857E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400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 breadcrumb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800" b="1" i="1" baseline="0">
                <a:latin typeface="+mn-lt"/>
              </a:defRPr>
            </a:lvl1pPr>
          </a:lstStyle>
          <a:p>
            <a:r>
              <a:rPr lang="en-US" sz="1800" b="0" i="1" dirty="0"/>
              <a:t>Top Line is 18 point italic</a:t>
            </a:r>
            <a:br>
              <a:rPr lang="en-US" sz="1800" b="0" i="1" dirty="0"/>
            </a:br>
            <a:r>
              <a:rPr lang="en-US" sz="2000" b="0" i="0" dirty="0"/>
              <a:t>Second Line is 20 point bold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0414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1055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16715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ct val="0"/>
              </a:spcBef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457200" y="6070600"/>
            <a:ext cx="3744913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defTabSz="457200">
              <a:lnSpc>
                <a:spcPct val="100000"/>
              </a:lnSpc>
              <a:spcBef>
                <a:spcPct val="0"/>
              </a:spcBef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096000"/>
            <a:ext cx="3734388" cy="228600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1676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7435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41895368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18029202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5768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0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3141-99D4-4A25-822E-E1C8B3CAA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9FC9-87D9-451F-8417-855905A59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7" y="553071"/>
            <a:ext cx="3742960" cy="6014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91506" y="3124200"/>
            <a:ext cx="350929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8A162C"/>
                </a:solidFill>
                <a:latin typeface="Arial"/>
              </a:rPr>
              <a:t>Thank you!  </a:t>
            </a:r>
            <a:endParaRPr lang="en-US" sz="4400" b="1" u="sng" dirty="0">
              <a:solidFill>
                <a:srgbClr val="8A162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5382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_FAD_Vertical_Large.jpe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4800"/>
            <a:ext cx="4292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1027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b="1" dirty="0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8B90-7F1A-45CF-991E-042A5F4844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3018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2053B-8136-4EFC-A87C-2928D3F814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71883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8C170-4AE5-47DB-8702-C36E91E274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27281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43F3A-CD9E-4D23-9BA9-F1A4CCD72C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59209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F220B-7140-428E-85A4-6A40998756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382721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3DAD-CF75-4DEE-99EC-92A4854C72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38172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A9E4-9BE1-4F6C-84B9-BA4F3AB4D6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95030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A82C-25D8-4514-BB75-778FA6188D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5764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5560-FCD9-46B9-8302-FD40C41BD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5AF9-6EAA-417D-8117-3FC051A956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42113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7F75B-FE69-4BEA-A6C5-A7DC2723CB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55854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0"/>
            <a:ext cx="8305800" cy="1470025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2" descr="C:\Users\sjf749\Documents\HUIT artwork\WEB_HUIT_LOGOS_PNG_HUIT_pl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03" y="498894"/>
            <a:ext cx="3975850" cy="81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930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Agenda slide (24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3538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84790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 breadcrumb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800" b="1" i="1" baseline="0">
                <a:latin typeface="+mn-lt"/>
              </a:defRPr>
            </a:lvl1pPr>
          </a:lstStyle>
          <a:p>
            <a:r>
              <a:rPr lang="en-US" sz="1800" b="0" i="1"/>
              <a:t>Top Line is 18 point italic</a:t>
            </a:r>
            <a:br>
              <a:rPr lang="en-US" sz="1800" b="0" i="1"/>
            </a:br>
            <a:r>
              <a:rPr lang="en-US" sz="2000" b="0" i="0"/>
              <a:t>Second Line is 20 point bold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55896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43322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7360657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457200" y="6070600"/>
            <a:ext cx="3744913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096000"/>
            <a:ext cx="3734388" cy="228600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1357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343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52D29-E691-41A8-8CA3-34060DBB5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77790946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r>
              <a:rPr lang="en-US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370456484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89655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397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9FC9-87D9-451F-8417-855905A59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7" y="553071"/>
            <a:ext cx="3742960" cy="6014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91506" y="3124200"/>
            <a:ext cx="350929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b="1">
                <a:solidFill>
                  <a:srgbClr val="8A162C"/>
                </a:solidFill>
                <a:latin typeface="Arial"/>
                <a:cs typeface="Arial"/>
              </a:rPr>
              <a:t>Thank you!  </a:t>
            </a:r>
            <a:endParaRPr lang="en-US" sz="4400" b="1" u="sng">
              <a:solidFill>
                <a:srgbClr val="8A162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83606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7838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F5E0EE-D5A0-4203-9AA1-063964D65FA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BC6F-BA43-4467-BC93-745F4796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622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University_Vertical_Large_RGB_Low_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47700"/>
            <a:ext cx="20129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13130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305800" cy="685800"/>
          </a:xfr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6962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1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305800" cy="685800"/>
          </a:xfr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951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7316-886B-4496-A195-2E3EE2521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225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2463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18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48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6974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9275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660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747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2544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60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University_Vertical_Large_RGB_Low_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47700"/>
            <a:ext cx="20129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23218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81769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DRAFT - </a:t>
            </a:r>
            <a:fld id="{3C7DC2BC-9C26-42ED-9786-2E2FE499DF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3920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950"/>
            <a:ext cx="7772400" cy="2228850"/>
          </a:xfrm>
        </p:spPr>
        <p:txBody>
          <a:bodyPr anchor="b"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08/23/18 Back to School Refresher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2" name="Picture 2" descr="Veritas Crimson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25" y="6264276"/>
            <a:ext cx="2903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7615434" y="6225957"/>
            <a:ext cx="1261867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HARVARD</a:t>
            </a:r>
          </a:p>
          <a:p>
            <a:r>
              <a:rPr lang="en-US" sz="900" dirty="0">
                <a:solidFill>
                  <a:prstClr val="black"/>
                </a:solidFill>
              </a:rPr>
              <a:t>Financial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8370070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7039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08/23/18 Back to School Refresher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451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08/23/18 Back to School Refresher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4834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08/23/18 Back to School Refresher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300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08/23/18 Back to School Refresher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4703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08/23/18 Back to School Refresher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3532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08/23/18 Back to School Refresher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32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305800" cy="685800"/>
          </a:xfr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5636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08/23/18 Back to School Refresher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515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08/23/18 Back to School Refresher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4644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08/23/18 Back to School Refresher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3373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50" y="292630"/>
            <a:ext cx="6858000" cy="647170"/>
          </a:xfrm>
        </p:spPr>
        <p:txBody>
          <a:bodyPr anchor="b"/>
          <a:lstStyle>
            <a:lvl1pPr algn="ctr">
              <a:defRPr sz="30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1078971"/>
            <a:ext cx="6858000" cy="50339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800" y="6610351"/>
            <a:ext cx="1885950" cy="2476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08/23/18 Back to School Refresher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800" y="6245227"/>
            <a:ext cx="457200" cy="365125"/>
          </a:xfrm>
        </p:spPr>
        <p:txBody>
          <a:bodyPr/>
          <a:lstStyle>
            <a:lvl1pPr>
              <a:defRPr sz="900"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2861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950"/>
            <a:ext cx="7772400" cy="2228850"/>
          </a:xfrm>
        </p:spPr>
        <p:txBody>
          <a:bodyPr anchor="b"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DAB 09/20/18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2" name="Picture 2" descr="Veritas Crimson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25" y="6264276"/>
            <a:ext cx="2903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7615434" y="6225957"/>
            <a:ext cx="1261867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HARVARD</a:t>
            </a:r>
          </a:p>
          <a:p>
            <a:r>
              <a:rPr lang="en-US" sz="900" dirty="0">
                <a:solidFill>
                  <a:prstClr val="black"/>
                </a:solidFill>
              </a:rPr>
              <a:t>Financial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31438812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714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DAB 09/20/18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1354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DAB 09/20/18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2467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DAB 09/20/18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6724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DAB 09/20/18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76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1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305800" cy="685800"/>
          </a:xfr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80802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DAB 09/20/18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7695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DAB 09/20/18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909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DAB 09/20/18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7153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DAB 09/20/18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5710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DAB 09/20/18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1969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50" y="292630"/>
            <a:ext cx="6858000" cy="647170"/>
          </a:xfrm>
        </p:spPr>
        <p:txBody>
          <a:bodyPr anchor="b"/>
          <a:lstStyle>
            <a:lvl1pPr algn="ctr">
              <a:defRPr sz="30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1078971"/>
            <a:ext cx="6858000" cy="50339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5650" y="6499227"/>
            <a:ext cx="1492251" cy="222250"/>
          </a:xfrm>
          <a:prstGeom prst="rect">
            <a:avLst/>
          </a:prstGeom>
        </p:spPr>
        <p:txBody>
          <a:bodyPr/>
          <a:lstStyle>
            <a:lvl1pPr algn="r">
              <a:defRPr sz="750" baseline="0"/>
            </a:lvl1pPr>
          </a:lstStyle>
          <a:p>
            <a:r>
              <a:rPr lang="en-US" dirty="0">
                <a:solidFill>
                  <a:prstClr val="black"/>
                </a:solidFill>
              </a:rPr>
              <a:t>DAB 09/20/18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aseline="0"/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2639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7"/>
            <a:ext cx="8305800" cy="1470025"/>
          </a:xfrm>
        </p:spPr>
        <p:txBody>
          <a:bodyPr/>
          <a:lstStyle>
            <a:lvl1pPr algn="ctr">
              <a:defRPr sz="139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2" descr="C:\Users\sjf749\Documents\HUIT artwork\WEB_HUIT_LOGOS_PNG_HUIT_pl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04" y="498902"/>
            <a:ext cx="3975850" cy="81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647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397"/>
            </a:lvl1pPr>
          </a:lstStyle>
          <a:p>
            <a:r>
              <a:rPr lang="en-US"/>
              <a:t>Agenda slide (24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5"/>
            <a:ext cx="8229600" cy="4525963"/>
          </a:xfrm>
        </p:spPr>
        <p:txBody>
          <a:bodyPr/>
          <a:lstStyle>
            <a:lvl1pPr>
              <a:defRPr sz="1176"/>
            </a:lvl1pPr>
            <a:lvl2pPr>
              <a:defRPr sz="1067"/>
            </a:lvl2pPr>
            <a:lvl3pPr>
              <a:defRPr sz="956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0466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73569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36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8989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5"/>
            <a:ext cx="3962400" cy="45259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7601451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5"/>
            <a:ext cx="3962400" cy="45259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53789" tIns="26894" rIns="53789" bIns="26894"/>
          <a:lstStyle/>
          <a:p>
            <a:pPr defTabSz="268914" fontAlgn="base">
              <a:spcBef>
                <a:spcPct val="0"/>
              </a:spcBef>
              <a:spcAft>
                <a:spcPct val="0"/>
              </a:spcAft>
            </a:pPr>
            <a:endParaRPr lang="en-US" sz="1125" b="1" kern="1200" dirty="0">
              <a:latin typeface="Arial" charset="0"/>
              <a:ea typeface="+mn-e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51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457202" y="6070600"/>
            <a:ext cx="3744914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53789" tIns="26894" rIns="53789" bIns="26894"/>
          <a:lstStyle/>
          <a:p>
            <a:pPr defTabSz="268914" fontAlgn="base">
              <a:spcBef>
                <a:spcPct val="0"/>
              </a:spcBef>
              <a:spcAft>
                <a:spcPct val="0"/>
              </a:spcAft>
            </a:pPr>
            <a:endParaRPr lang="en-US" sz="1125" b="1" kern="1200" dirty="0">
              <a:latin typeface="Arial" charset="0"/>
              <a:ea typeface="+mn-ea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3" y="6096000"/>
            <a:ext cx="3734388" cy="228600"/>
          </a:xfrm>
        </p:spPr>
        <p:txBody>
          <a:bodyPr/>
          <a:lstStyle>
            <a:lvl1pPr marL="0" indent="0">
              <a:buNone/>
              <a:defRPr sz="515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53024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257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67706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8"/>
            <a:ext cx="5638800" cy="365125"/>
          </a:xfrm>
        </p:spPr>
        <p:txBody>
          <a:bodyPr/>
          <a:lstStyle>
            <a:lvl1pPr marL="0" indent="0">
              <a:buFontTx/>
              <a:buNone/>
              <a:defRPr sz="699" b="0" i="1">
                <a:solidFill>
                  <a:schemeClr val="accent1"/>
                </a:solidFill>
              </a:defRPr>
            </a:lvl1pPr>
            <a:lvl2pPr marL="268914" indent="0">
              <a:buFontTx/>
              <a:buNone/>
              <a:defRPr sz="699" b="0" i="1">
                <a:solidFill>
                  <a:schemeClr val="accent1"/>
                </a:solidFill>
              </a:defRPr>
            </a:lvl2pPr>
            <a:lvl3pPr marL="537829" indent="0">
              <a:buFontTx/>
              <a:buNone/>
              <a:defRPr sz="699" b="0" i="1">
                <a:solidFill>
                  <a:schemeClr val="accent1"/>
                </a:solidFill>
              </a:defRPr>
            </a:lvl3pPr>
            <a:lvl4pPr marL="806743" indent="0">
              <a:buFontTx/>
              <a:buNone/>
              <a:defRPr sz="699" b="0" i="1">
                <a:solidFill>
                  <a:schemeClr val="accent1"/>
                </a:solidFill>
              </a:defRPr>
            </a:lvl4pPr>
            <a:lvl5pPr marL="1075657" indent="0">
              <a:buFontTx/>
              <a:buNone/>
              <a:defRPr sz="699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156571651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8"/>
            <a:ext cx="5638800" cy="365125"/>
          </a:xfrm>
        </p:spPr>
        <p:txBody>
          <a:bodyPr/>
          <a:lstStyle>
            <a:lvl1pPr marL="0" indent="0">
              <a:buFontTx/>
              <a:buNone/>
              <a:defRPr sz="699" b="0" i="1">
                <a:solidFill>
                  <a:schemeClr val="accent1"/>
                </a:solidFill>
              </a:defRPr>
            </a:lvl1pPr>
            <a:lvl2pPr marL="268914" indent="0">
              <a:buFontTx/>
              <a:buNone/>
              <a:defRPr sz="699" b="0" i="1">
                <a:solidFill>
                  <a:schemeClr val="accent1"/>
                </a:solidFill>
              </a:defRPr>
            </a:lvl2pPr>
            <a:lvl3pPr marL="537829" indent="0">
              <a:buFontTx/>
              <a:buNone/>
              <a:defRPr sz="699" b="0" i="1">
                <a:solidFill>
                  <a:schemeClr val="accent1"/>
                </a:solidFill>
              </a:defRPr>
            </a:lvl3pPr>
            <a:lvl4pPr marL="806743" indent="0">
              <a:buFontTx/>
              <a:buNone/>
              <a:defRPr sz="699" b="0" i="1">
                <a:solidFill>
                  <a:schemeClr val="accent1"/>
                </a:solidFill>
              </a:defRPr>
            </a:lvl4pPr>
            <a:lvl5pPr marL="1075657" indent="0">
              <a:buFontTx/>
              <a:buNone/>
              <a:defRPr sz="699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r>
              <a:rPr lang="en-US" dirty="0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335854561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268914" indent="0" algn="ctr">
              <a:buNone/>
              <a:defRPr/>
            </a:lvl2pPr>
            <a:lvl3pPr marL="537829" indent="0" algn="ctr">
              <a:buNone/>
              <a:defRPr/>
            </a:lvl3pPr>
            <a:lvl4pPr marL="806743" indent="0" algn="ctr">
              <a:buNone/>
              <a:defRPr/>
            </a:lvl4pPr>
            <a:lvl5pPr marL="1075657" indent="0" algn="ctr">
              <a:buNone/>
              <a:defRPr/>
            </a:lvl5pPr>
            <a:lvl6pPr marL="1344572" indent="0" algn="ctr">
              <a:buNone/>
              <a:defRPr/>
            </a:lvl6pPr>
            <a:lvl7pPr marL="1613486" indent="0" algn="ctr">
              <a:buNone/>
              <a:defRPr/>
            </a:lvl7pPr>
            <a:lvl8pPr marL="1882400" indent="0" algn="ctr">
              <a:buNone/>
              <a:defRPr/>
            </a:lvl8pPr>
            <a:lvl9pPr marL="215131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8667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3033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9FC9-87D9-451F-8417-855905A59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9" y="553071"/>
            <a:ext cx="3742960" cy="6014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91511" y="3283794"/>
            <a:ext cx="2051468" cy="450256"/>
          </a:xfrm>
          <a:prstGeom prst="rect">
            <a:avLst/>
          </a:prstGeom>
          <a:noFill/>
        </p:spPr>
        <p:txBody>
          <a:bodyPr wrap="none" lIns="53789" tIns="26894" rIns="53789" bIns="26894" rtlCol="0" anchor="ctr">
            <a:spAutoFit/>
          </a:bodyPr>
          <a:lstStyle/>
          <a:p>
            <a:pPr defTabSz="268914" fontAlgn="base">
              <a:spcBef>
                <a:spcPct val="0"/>
              </a:spcBef>
              <a:spcAft>
                <a:spcPct val="0"/>
              </a:spcAft>
            </a:pPr>
            <a:r>
              <a:rPr lang="en-US" sz="2573" b="1" kern="1200" dirty="0">
                <a:solidFill>
                  <a:srgbClr val="8A162C"/>
                </a:solidFill>
                <a:ea typeface="+mn-ea"/>
              </a:rPr>
              <a:t>Thank you!  </a:t>
            </a:r>
            <a:endParaRPr lang="en-US" sz="2573" b="1" u="sng" kern="1200" dirty="0">
              <a:solidFill>
                <a:srgbClr val="8A162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705473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dirty="0"/>
              <a:pPr marL="2540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963980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51E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dirty="0"/>
              <a:pPr marL="2540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9613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0635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2236074"/>
            <a:ext cx="8536940" cy="1377950"/>
          </a:xfrm>
          <a:custGeom>
            <a:avLst/>
            <a:gdLst/>
            <a:ahLst/>
            <a:cxnLst/>
            <a:rect l="l" t="t" r="r" b="b"/>
            <a:pathLst>
              <a:path w="8536940" h="1377950">
                <a:moveTo>
                  <a:pt x="0" y="0"/>
                </a:moveTo>
                <a:lnTo>
                  <a:pt x="8536800" y="0"/>
                </a:lnTo>
                <a:lnTo>
                  <a:pt x="8536800" y="1377599"/>
                </a:lnTo>
                <a:lnTo>
                  <a:pt x="0" y="1377599"/>
                </a:lnTo>
                <a:lnTo>
                  <a:pt x="0" y="0"/>
                </a:lnTo>
                <a:close/>
              </a:path>
            </a:pathLst>
          </a:custGeom>
          <a:solidFill>
            <a:srgbClr val="C4C9CD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51E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dirty="0"/>
              <a:pPr marL="2540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103783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51E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dirty="0"/>
              <a:pPr marL="2540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61347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0103" y="498893"/>
            <a:ext cx="3975848" cy="81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dirty="0"/>
              <a:pPr marL="2540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3905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7B13-FAC1-4FB7-849F-6CB113828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C9B42-A6DB-4346-816C-86C14B320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6281D-D185-4873-9475-960AF6BA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EEC6-6B4C-4008-9E3E-33B0C8E3EC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1F30E-4F3F-47C6-B6C7-77FF72EC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3C5E5-1784-423F-BB1B-8470E2E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53-880D-4968-BE35-DA51FF7C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7948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986E-3C32-4D9C-9936-AF4A23C5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B573-EAD1-4F95-B0BB-C9BDDF8B5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783E4-E46F-44F9-AF45-764354E6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EEC6-6B4C-4008-9E3E-33B0C8E3EC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F8177-4894-4812-8FD1-1666A11D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6EE76-887A-4B93-984B-D1792674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53-880D-4968-BE35-DA51FF7C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6595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1E40-6767-4259-807C-D17E81B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8F39-C40D-42F1-A80F-C12D04689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AFD18-7996-4782-B605-A10CCF90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EEC6-6B4C-4008-9E3E-33B0C8E3EC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2ABB2-C219-42ED-B4DF-B0C0BA8D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A29A2-C17A-4290-9558-42ADEED0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53-880D-4968-BE35-DA51FF7C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4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89BB-E9C8-4C09-96E3-3FB70DF7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F3352-C143-4C10-AD69-A6CB1DDAB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0D68-F5EB-48FE-B45C-E576053D5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56C5A-9819-4232-B02C-9E060EC9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EEC6-6B4C-4008-9E3E-33B0C8E3EC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C35B4-53A0-43B3-AA6D-5B374229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11FD9-C8EA-4DB8-8044-BA5C4DE1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53-880D-4968-BE35-DA51FF7C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7461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05B3-90D7-4B2D-A6A1-B6783FAD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A3707-16EB-440E-997E-D7C716B17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9A496-423C-47B9-8C7E-AC0A5D614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E6A7F-D5CB-4BD0-98A3-7A4CBC076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E873D-F3D0-41A1-A5E6-E11E16F91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2F2BD-FEA0-4C6B-80BD-D8514BEB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EEC6-6B4C-4008-9E3E-33B0C8E3EC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59479-A7E3-4E2C-83C2-F035D341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0170E-5C59-4948-8EB3-6B74B3C5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53-880D-4968-BE35-DA51FF7C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262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56D7-B7D2-4068-A8C9-43D1EA66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E2DD5-F515-4CEA-B64E-C9C18FEA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EEC6-6B4C-4008-9E3E-33B0C8E3EC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4C6F2-A254-41AE-98DC-9515CFDF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D4328-8D78-4694-AFC1-33014D0C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53-880D-4968-BE35-DA51FF7C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7718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A112E-D3B0-4325-8CDE-C4DB9F33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EEC6-6B4C-4008-9E3E-33B0C8E3EC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AD889-D96C-436A-986E-7C834E83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F4103-5470-448A-8B6E-49131919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53-880D-4968-BE35-DA51FF7C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8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6271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D2AC-E090-48C7-8D77-1262CE32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51CF-D241-4B6A-AF24-CAA587E93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EC793-DB19-4420-8BBA-A1DEBD605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EEA35-0B39-412E-B49D-BA14200E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EEC6-6B4C-4008-9E3E-33B0C8E3EC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07E85-26C5-4A57-86E7-0DFB6E7A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9B752-C17E-459E-B104-D34C3AA6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53-880D-4968-BE35-DA51FF7C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22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FEB0-2345-4734-8375-461AF6A2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342C7-19BE-4671-8DA1-60060FE7D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B8ED6-23AA-4603-9CA1-CA92E6D2E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854EF-8F0F-4ABC-8AB7-537D1F82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EEC6-6B4C-4008-9E3E-33B0C8E3EC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FB0AB-45A7-411A-AA05-E7A25406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EDFD6-3AC1-45C2-AA73-13505EBE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53-880D-4968-BE35-DA51FF7C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87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D8EC-473D-4DA7-A250-3C07C1B8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21386-E8BC-41BB-A697-8080F35E0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1E3AF-408C-46CF-97D8-1886801A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EEC6-6B4C-4008-9E3E-33B0C8E3EC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4FC54-FDBE-4925-9B46-682A39B6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D180F-6613-4608-817D-083F3373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53-880D-4968-BE35-DA51FF7C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201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5DFF9-348A-419C-B4E7-A4B054D51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C99C1-A7BE-4804-8668-2BE95B50F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99E58-24AE-4A35-82EF-248B0DE9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EEC6-6B4C-4008-9E3E-33B0C8E3EC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B5C91-DA80-4357-BF9C-6DA336F9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C1C9F-1294-43AB-A293-B197D8D6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53-880D-4968-BE35-DA51FF7C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21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3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58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68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31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6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73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07138"/>
            <a:ext cx="9144000" cy="539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22860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 sz="1000" dirty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54025" y="2032000"/>
            <a:ext cx="7772400" cy="1470025"/>
          </a:xfr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9725" y="4310063"/>
            <a:ext cx="28321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915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892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9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66825"/>
            <a:ext cx="4135438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6825"/>
            <a:ext cx="4135437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66825"/>
            <a:ext cx="4135438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6825"/>
            <a:ext cx="4135437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943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153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057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008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479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761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026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135188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0"/>
            <a:ext cx="6254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19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488" y="0"/>
            <a:ext cx="7696200" cy="1039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266825"/>
            <a:ext cx="8423275" cy="48291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7040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_FAD_Vertical_Large.jpe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4800"/>
            <a:ext cx="4292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5609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b="1" dirty="0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BF8F-D6C6-4108-9B03-0E07E2F6CE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6742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6533-1B48-4FDC-83FE-10BE95ADBB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3977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6CEEB-484D-4684-B81D-758CB21DEE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3862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4680-FAF0-4C10-B4D1-5D36FC6031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9372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4C7B4-FAEA-40DF-B01A-4E6B09E4E5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7096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7036-06A6-44D0-8CCA-24147A72E3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12376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DCDB6-B401-43E5-A30C-A96619CE00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7820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1B9B-DA09-44BE-A333-3FEF20E9D3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0000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D2CC-7168-48C0-AE59-DFF17C322E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2569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B77C2-3F84-4E6B-9B77-16E927FBB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904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-p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3352800" y="3124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77724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3352800" y="3276600"/>
            <a:ext cx="5562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85344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365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40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28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93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4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685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256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37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058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2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600200"/>
            <a:ext cx="207645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76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398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_FAD_Vertical_Large.jpe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4800"/>
            <a:ext cx="4292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31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b="1" dirty="0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CE2A8-F8B4-4F3F-8EB5-BC6825E4D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0946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2905-34E9-4E60-B96B-B9192481F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304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0220-42C3-41C1-8530-41182E89B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206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F963-45FE-457D-93A2-AF2F3FAFB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9359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C8B98-BF42-4AC0-BA9B-0D27BB227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2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B4EBC-37B7-42C6-8D3B-802E3E6A0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983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757C-FAAD-4FEE-B922-07F6E0437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793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D5EDC-6B1D-42F8-8951-C197BB1DA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90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4152-B0D8-474E-8EB4-B05F24B92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9582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84E7-6409-4439-8FD3-15C31772F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940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647A-CF6F-49E2-BDE8-BDFD73122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7429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45550-4CEF-42EA-AEB4-46D1BE335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944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F192C-E889-440B-A187-05F183F8E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9672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1C79A-7D02-4445-A722-2706D6F2E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8645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8619A-0616-4DFD-8A1D-21384F149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290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1C91-7586-4E8E-9A5F-9D0BD7046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988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5501-0EB4-4559-B728-15336A8E7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2911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3C957-10A7-4161-B7C2-F76D4366B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91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186C-BECB-4D9E-B574-D582F85DE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7376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B771-E6B9-4177-BC10-69D5E65CA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8138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University_Vertical_Large_RGB_Low_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85800"/>
            <a:ext cx="17843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6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4890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0384D-5028-46EB-837D-55BF87D5E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413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94843-7390-4E37-9907-A00D28135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439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0E0A-1BB6-4683-BEBA-D57DBC346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778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24E-6220-4046-BD01-045B940EF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575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88488-312F-4D87-A510-7CDFD3085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013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11F1E-B71E-4881-ADA1-586327B05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824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71914-6480-4819-8985-A2A50CFB5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9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ags" Target="../tags/tag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ags" Target="../tags/tag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8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6" Type="http://schemas.openxmlformats.org/officeDocument/2006/relationships/theme" Target="../theme/theme25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28.xml"/><Relationship Id="rId16" Type="http://schemas.openxmlformats.org/officeDocument/2006/relationships/theme" Target="../theme/theme26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image" Target="../media/image19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19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theme" Target="../theme/theme30.xml"/><Relationship Id="rId5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8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0"/>
            <a:ext cx="7696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66825"/>
            <a:ext cx="84232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13250" y="6599238"/>
            <a:ext cx="7302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1"/>
                </a:solidFill>
              </a:rPr>
              <a:t>Page </a:t>
            </a:r>
            <a:fld id="{F7131025-F4F3-4C16-9288-EFCEF0B8527C}" type="slidenum">
              <a:rPr lang="en-US" sz="1000" b="1">
                <a:solidFill>
                  <a:schemeClr val="tx1"/>
                </a:solidFill>
              </a:rPr>
              <a:pPr algn="l">
                <a:lnSpc>
                  <a:spcPct val="12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8100" y="1101725"/>
            <a:ext cx="9113838" cy="730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1106488"/>
            <a:ext cx="381000" cy="5751512"/>
            <a:chOff x="0" y="697"/>
            <a:chExt cx="240" cy="3623"/>
          </a:xfrm>
        </p:grpSpPr>
        <p:sp>
          <p:nvSpPr>
            <p:cNvPr id="4104" name="Rectangle 8"/>
            <p:cNvSpPr>
              <a:spLocks noChangeArrowheads="1"/>
            </p:cNvSpPr>
            <p:nvPr userDrawn="1"/>
          </p:nvSpPr>
          <p:spPr bwMode="auto">
            <a:xfrm>
              <a:off x="0" y="2448"/>
              <a:ext cx="240" cy="187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auto">
            <a:xfrm>
              <a:off x="0" y="697"/>
              <a:ext cx="240" cy="175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573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5762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2pPr>
      <a:lvl3pPr marL="866775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3pPr>
      <a:lvl4pPr marL="1196975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5pPr>
      <a:lvl6pPr marL="20621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5193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29765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4337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smtClean="0">
                <a:solidFill>
                  <a:srgbClr val="B2B2B2"/>
                </a:solidFill>
                <a:latin typeface="Arial" pitchFamily="34" charset="0"/>
              </a:defRPr>
            </a:lvl1pPr>
          </a:lstStyle>
          <a:p>
            <a:pPr defTabSz="457200">
              <a:lnSpc>
                <a:spcPct val="100000"/>
              </a:lnSpc>
              <a:spcBef>
                <a:spcPct val="0"/>
              </a:spcBef>
              <a:defRPr/>
            </a:pPr>
            <a:fld id="{26CC830E-3B72-4AE2-9C7F-A1861624784E}" type="slidenum">
              <a:rPr lang="en-US" altLang="en-US">
                <a:ea typeface="ＭＳ Ｐゴシック" pitchFamily="34" charset="-128"/>
              </a:rPr>
              <a:pPr defTabSz="457200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Level 1 Arial 20</a:t>
            </a:r>
          </a:p>
          <a:p>
            <a:pPr lvl="1"/>
            <a:r>
              <a:rPr lang="en-US" altLang="en-US"/>
              <a:t>Level 2 Arial 18</a:t>
            </a:r>
          </a:p>
          <a:p>
            <a:pPr lvl="2"/>
            <a:r>
              <a:rPr lang="en-US" alt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210936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over-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82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Slide Title Goes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838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 userDrawn="1"/>
        </p:nvSpPr>
        <p:spPr bwMode="auto">
          <a:xfrm>
            <a:off x="3733800" y="31242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0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81E3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81E3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81E3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81E3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81E3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981E3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981E3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981E3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981E3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rgbClr val="B2B2B2"/>
                </a:solidFill>
                <a:latin typeface="Arial" pitchFamily="34" charset="0"/>
              </a:defRPr>
            </a:lvl1pPr>
          </a:lstStyle>
          <a:p>
            <a:pPr defTabSz="457200">
              <a:lnSpc>
                <a:spcPct val="100000"/>
              </a:lnSpc>
              <a:spcBef>
                <a:spcPct val="0"/>
              </a:spcBef>
              <a:defRPr/>
            </a:pPr>
            <a:fld id="{1E08AE2A-C081-4B6D-8717-F555765EDAF8}" type="slidenum">
              <a:rPr lang="en-US" altLang="en-US">
                <a:ea typeface="ＭＳ Ｐゴシック" pitchFamily="34" charset="-128"/>
              </a:rPr>
              <a:pPr defTabSz="457200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Level 1 Arial 20</a:t>
            </a:r>
          </a:p>
          <a:p>
            <a:pPr lvl="1"/>
            <a:r>
              <a:rPr lang="en-US" altLang="en-US"/>
              <a:t>Level 2 Arial 18</a:t>
            </a:r>
          </a:p>
          <a:p>
            <a:pPr lvl="2"/>
            <a:r>
              <a:rPr lang="en-US" alt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36454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dientbitma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62800" y="6324600"/>
            <a:ext cx="18288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  <a:latin typeface="Arial" pitchFamily="34" charset="0"/>
              </a:defRPr>
            </a:lvl1pPr>
          </a:lstStyle>
          <a:p>
            <a:pPr defTabSz="457200">
              <a:lnSpc>
                <a:spcPct val="100000"/>
              </a:lnSpc>
              <a:spcBef>
                <a:spcPct val="0"/>
              </a:spcBef>
              <a:defRPr/>
            </a:pPr>
            <a:fld id="{57716839-E7E2-4720-8FB4-043988CBAFCA}" type="slidenum">
              <a:rPr lang="en-US" altLang="en-US">
                <a:ea typeface="ＭＳ Ｐゴシック" pitchFamily="34" charset="-128"/>
              </a:rPr>
              <a:pPr defTabSz="457200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Page Header Arial Bold 24pts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Level 1 Arial 20</a:t>
            </a:r>
          </a:p>
          <a:p>
            <a:pPr lvl="1"/>
            <a:r>
              <a:rPr lang="en-US" altLang="en-US"/>
              <a:t>Level 2 Arial 18</a:t>
            </a:r>
          </a:p>
          <a:p>
            <a:pPr lvl="2"/>
            <a:r>
              <a:rPr lang="en-US" alt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379437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111564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 descr="gradientbitma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B2B2B2"/>
                </a:solidFill>
                <a:cs typeface="+mn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BF9413A4-73D8-4057-A2BC-F6D2E47755C8}" type="slidenum">
              <a:rPr lang="en-US">
                <a:latin typeface="Arial"/>
                <a:ea typeface="ＭＳ Ｐゴシック" pitchFamily="34" charset="-128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Arial"/>
              <a:ea typeface="ＭＳ Ｐゴシック" pitchFamily="34" charset="-128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118842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961894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 descr="gradientbitma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B2B2B2"/>
                </a:solidFill>
                <a:cs typeface="+mn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BF9413A4-73D8-4057-A2BC-F6D2E47755C8}" type="slidenum">
              <a:rPr lang="en-US">
                <a:latin typeface="Arial"/>
                <a:ea typeface="ＭＳ Ｐゴシック" pitchFamily="34" charset="-128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Arial"/>
              <a:ea typeface="ＭＳ Ｐゴシック" pitchFamily="34" charset="-128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387089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  <a:cs typeface="+mn-cs"/>
              </a:defRPr>
            </a:lvl1pPr>
          </a:lstStyle>
          <a:p>
            <a:pPr defTabSz="457200">
              <a:lnSpc>
                <a:spcPct val="100000"/>
              </a:lnSpc>
              <a:spcBef>
                <a:spcPct val="0"/>
              </a:spcBef>
              <a:defRPr/>
            </a:pPr>
            <a:fld id="{3D6EDCD8-B171-4E7C-B823-2B1A7255EFC5}" type="slidenum">
              <a:rPr lang="en-US" smtClean="0"/>
              <a:pPr defTabSz="457200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 Arial 20</a:t>
            </a:r>
          </a:p>
          <a:p>
            <a:pPr lvl="1"/>
            <a:r>
              <a:rPr lang="en-US" dirty="0"/>
              <a:t>Level 2 Arial 18</a:t>
            </a:r>
          </a:p>
          <a:p>
            <a:pPr lvl="2"/>
            <a:r>
              <a:rPr lang="en-US" dirty="0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49892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  <p:sldLayoutId id="2147484500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0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  <a:cs typeface="+mn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5B79DF3-B533-48D0-AE80-5BC69117FD89}" type="slidenum">
              <a:rPr lang="en-US" smtClean="0">
                <a:latin typeface="Arial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 Arial 20</a:t>
            </a:r>
          </a:p>
          <a:p>
            <a:pPr lvl="1"/>
            <a:r>
              <a:rPr lang="en-US" dirty="0"/>
              <a:t>Level 2 Arial 18</a:t>
            </a:r>
          </a:p>
          <a:p>
            <a:pPr lvl="2"/>
            <a:r>
              <a:rPr lang="en-US" dirty="0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8834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6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0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</a:defRPr>
            </a:lvl1pPr>
          </a:lstStyle>
          <a:p>
            <a:pPr defTabSz="457200">
              <a:lnSpc>
                <a:spcPct val="100000"/>
              </a:lnSpc>
              <a:spcBef>
                <a:spcPct val="0"/>
              </a:spcBef>
            </a:pPr>
            <a:fld id="{18E5EF79-9A0F-42F1-A396-FE5EE2680A46}" type="slidenum">
              <a:rPr lang="en-US" altLang="en-US" smtClean="0">
                <a:latin typeface="Arial" pitchFamily="34" charset="0"/>
                <a:ea typeface="ＭＳ Ｐゴシック" pitchFamily="34" charset="-128"/>
              </a:rPr>
              <a:pPr defTabSz="457200">
                <a:lnSpc>
                  <a:spcPct val="100000"/>
                </a:lnSpc>
                <a:spcBef>
                  <a:spcPct val="0"/>
                </a:spcBef>
              </a:pPr>
              <a:t>‹#›</a:t>
            </a:fld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Page Header Arial Bold 24pts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Level 1 Arial 20</a:t>
            </a:r>
          </a:p>
          <a:p>
            <a:pPr lvl="1"/>
            <a:r>
              <a:rPr lang="en-US" altLang="en-US"/>
              <a:t>Level 2 Arial 18</a:t>
            </a:r>
          </a:p>
          <a:p>
            <a:pPr lvl="2"/>
            <a:r>
              <a:rPr lang="en-US" alt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39993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  <p:sldLayoutId id="2147484602" r:id="rId12"/>
    <p:sldLayoutId id="2147484605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0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0"/>
            <a:ext cx="76962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66825"/>
            <a:ext cx="84232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413250" y="6599238"/>
            <a:ext cx="7302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1000" b="1" dirty="0">
                <a:solidFill>
                  <a:srgbClr val="000000"/>
                </a:solidFill>
              </a:rPr>
              <a:t>Page </a:t>
            </a:r>
            <a:fld id="{C33C9615-B2E0-4EE2-89C9-E2F5B06F195C}" type="slidenum">
              <a:rPr lang="en-US" altLang="en-US" sz="1000" b="1" smtClean="0">
                <a:solidFill>
                  <a:srgbClr val="000000"/>
                </a:solidFill>
              </a:rPr>
              <a:pPr algn="l" eaLnBrk="1" hangingPunct="1">
                <a:lnSpc>
                  <a:spcPct val="120000"/>
                </a:lnSpc>
                <a:spcBef>
                  <a:spcPct val="50000"/>
                </a:spcBef>
              </a:pPr>
              <a:t>‹#›</a:t>
            </a:fld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100" y="1101725"/>
            <a:ext cx="9113838" cy="7302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030" name="Picture 6" descr="Harvard-Seal-Nic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9663" cy="1033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106488"/>
            <a:ext cx="381000" cy="5751512"/>
            <a:chOff x="0" y="697"/>
            <a:chExt cx="240" cy="3623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0" y="2448"/>
              <a:ext cx="240" cy="187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0" y="697"/>
              <a:ext cx="240" cy="1751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16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  <p:sldLayoutId id="2147484768" r:id="rId11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charset="0"/>
          <a:cs typeface="ＭＳ Ｐゴシック" charset="0"/>
        </a:defRPr>
      </a:lvl1pPr>
      <a:lvl2pPr marL="5762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  <a:ea typeface="ＭＳ Ｐゴシック" charset="0"/>
        </a:defRPr>
      </a:lvl2pPr>
      <a:lvl3pPr marL="866775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ＭＳ Ｐゴシック" charset="0"/>
        </a:defRPr>
      </a:lvl3pPr>
      <a:lvl4pPr marL="1196975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  <a:ea typeface="ＭＳ Ｐゴシック" charset="0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ＭＳ Ｐゴシック" charset="0"/>
        </a:defRPr>
      </a:lvl5pPr>
      <a:lvl6pPr marL="20621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5193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29765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4337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dientbitma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>
              <a:lnSpc>
                <a:spcPct val="100000"/>
              </a:lnSpc>
              <a:spcBef>
                <a:spcPct val="0"/>
              </a:spcBef>
              <a:defRPr/>
            </a:pPr>
            <a:fld id="{7CCE96AD-6D62-4778-A08A-2B70773AD9F0}" type="slidenum">
              <a:rPr lang="en-US"/>
              <a:pPr defTabSz="457200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–"/>
        <a:defRPr>
          <a:solidFill>
            <a:srgbClr val="4D4D4D"/>
          </a:solidFill>
          <a:latin typeface="+mn-lt"/>
          <a:ea typeface="+mn-ea"/>
          <a:cs typeface="+mn-cs"/>
        </a:defRPr>
      </a:lvl2pPr>
      <a:lvl3pPr marL="1087438" indent="-173038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0"/>
            <a:ext cx="76962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66825"/>
            <a:ext cx="84232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413250" y="6599238"/>
            <a:ext cx="7302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0000"/>
                </a:solidFill>
              </a:rPr>
              <a:t>Page </a:t>
            </a:r>
            <a:fld id="{1B13A5C1-8EC2-4975-B785-461777C0EECE}" type="slidenum">
              <a:rPr lang="en-US" altLang="en-US" sz="1000" b="1" smtClean="0">
                <a:solidFill>
                  <a:srgbClr val="000000"/>
                </a:solidFill>
              </a:rPr>
              <a:pPr algn="l" eaLnBrk="1" hangingPunct="1">
                <a:lnSpc>
                  <a:spcPct val="120000"/>
                </a:lnSpc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100" y="1101725"/>
            <a:ext cx="9113838" cy="7302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fr-FR" alt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030" name="Picture 6" descr="Harvard-Seal-Nic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9663" cy="1033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106488"/>
            <a:ext cx="381000" cy="5751512"/>
            <a:chOff x="0" y="697"/>
            <a:chExt cx="240" cy="3623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0" y="2448"/>
              <a:ext cx="240" cy="187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0" y="697"/>
              <a:ext cx="240" cy="1751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2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  <p:sldLayoutId id="2147484882" r:id="rId2"/>
    <p:sldLayoutId id="2147484883" r:id="rId3"/>
    <p:sldLayoutId id="2147484884" r:id="rId4"/>
    <p:sldLayoutId id="2147484885" r:id="rId5"/>
    <p:sldLayoutId id="2147484886" r:id="rId6"/>
    <p:sldLayoutId id="2147484887" r:id="rId7"/>
    <p:sldLayoutId id="2147484888" r:id="rId8"/>
    <p:sldLayoutId id="2147484889" r:id="rId9"/>
    <p:sldLayoutId id="2147484890" r:id="rId10"/>
    <p:sldLayoutId id="2147484891" r:id="rId11"/>
  </p:sldLayoutIdLst>
  <p:hf sldNum="0"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5762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  <a:ea typeface="ＭＳ Ｐゴシック" charset="0"/>
        </a:defRPr>
      </a:lvl2pPr>
      <a:lvl3pPr marL="866775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ＭＳ Ｐゴシック" charset="0"/>
        </a:defRPr>
      </a:lvl3pPr>
      <a:lvl4pPr marL="1196975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  <a:ea typeface="ＭＳ Ｐゴシック" charset="0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ＭＳ Ｐゴシック" charset="0"/>
        </a:defRPr>
      </a:lvl5pPr>
      <a:lvl6pPr marL="20621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5193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29765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4337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3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00" b="0">
                <a:solidFill>
                  <a:srgbClr val="B2B2B2"/>
                </a:solidFill>
                <a:cs typeface="+mn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8622A033-4814-4293-89F3-E1059E8A7047}" type="slidenum">
              <a:rPr lang="en-US" smtClean="0">
                <a:latin typeface="Arial"/>
                <a:ea typeface="ＭＳ Ｐゴシック" charset="0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3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 Arial 20</a:t>
            </a:r>
          </a:p>
          <a:p>
            <a:pPr lvl="1"/>
            <a:r>
              <a:rPr lang="en-US" dirty="0"/>
              <a:t>Level 2 Arial 18</a:t>
            </a:r>
          </a:p>
          <a:p>
            <a:pPr lvl="2"/>
            <a:r>
              <a:rPr lang="en-US" dirty="0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36183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96" r:id="rId2"/>
    <p:sldLayoutId id="2147484997" r:id="rId3"/>
    <p:sldLayoutId id="2147484998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9" r:id="rId13"/>
  </p:sldLayoutIdLst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C50017"/>
          </a:solidFill>
          <a:latin typeface="Arial" charset="0"/>
          <a:cs typeface="Arial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C50017"/>
          </a:solidFill>
          <a:latin typeface="Arial" charset="0"/>
          <a:cs typeface="Arial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C50017"/>
          </a:solidFill>
          <a:latin typeface="Arial" charset="0"/>
          <a:cs typeface="Arial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C50017"/>
          </a:solidFill>
          <a:latin typeface="Arial" charset="0"/>
          <a:cs typeface="Arial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C50017"/>
          </a:solidFill>
          <a:latin typeface="Arial" charset="0"/>
          <a:cs typeface="Arial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C50017"/>
          </a:solidFill>
          <a:latin typeface="Arial" charset="0"/>
          <a:cs typeface="Arial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C50017"/>
          </a:solidFill>
          <a:latin typeface="Arial" charset="0"/>
          <a:cs typeface="Arial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171450" indent="-171450" algn="l" defTabSz="342900" rtl="0" eaLnBrk="1" fontAlgn="base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342900" rtl="0" eaLnBrk="1" fontAlgn="base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–"/>
        <a:defRPr sz="1050">
          <a:solidFill>
            <a:schemeClr val="tx1"/>
          </a:solidFill>
          <a:latin typeface="+mn-lt"/>
          <a:cs typeface="+mn-cs"/>
        </a:defRPr>
      </a:lvl2pPr>
      <a:lvl3pPr marL="815579" indent="-129779" algn="l" defTabSz="342900" rtl="0" eaLnBrk="1" fontAlgn="base" hangingPunct="1">
        <a:spcBef>
          <a:spcPct val="20000"/>
        </a:spcBef>
        <a:spcAft>
          <a:spcPts val="450"/>
        </a:spcAft>
        <a:buClr>
          <a:schemeClr val="tx1"/>
        </a:buClr>
        <a:buFont typeface="Arial" charset="0"/>
        <a:buChar char="•"/>
        <a:defRPr sz="750">
          <a:solidFill>
            <a:schemeClr val="tx1"/>
          </a:solidFill>
          <a:latin typeface="+mn-lt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rgbClr val="595959"/>
          </a:solidFill>
          <a:latin typeface="+mn-lt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rgbClr val="595959"/>
          </a:solidFill>
          <a:latin typeface="+mn-lt"/>
          <a:cs typeface="+mn-cs"/>
        </a:defRPr>
      </a:lvl5pPr>
      <a:lvl6pPr marL="18859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rgbClr val="595959"/>
          </a:solidFill>
          <a:latin typeface="+mn-lt"/>
          <a:cs typeface="+mn-cs"/>
        </a:defRPr>
      </a:lvl6pPr>
      <a:lvl7pPr marL="22288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rgbClr val="595959"/>
          </a:solidFill>
          <a:latin typeface="+mn-lt"/>
          <a:cs typeface="+mn-cs"/>
        </a:defRPr>
      </a:lvl7pPr>
      <a:lvl8pPr marL="25717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rgbClr val="595959"/>
          </a:solidFill>
          <a:latin typeface="+mn-lt"/>
          <a:cs typeface="+mn-cs"/>
        </a:defRPr>
      </a:lvl8pPr>
      <a:lvl9pPr marL="29146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Left-Justified Slide Headline Here in Arial 30pts Can Be Up to Two Lines of Text, No Line Below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13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bullets in 24pts</a:t>
            </a:r>
          </a:p>
          <a:p>
            <a:pPr lvl="1"/>
            <a:r>
              <a:rPr lang="en-US" dirty="0"/>
              <a:t>Second level bullets in 22pts</a:t>
            </a:r>
          </a:p>
          <a:p>
            <a:pPr lvl="2"/>
            <a:r>
              <a:rPr lang="en-US" dirty="0"/>
              <a:t>Third level bullets in 20pts</a:t>
            </a:r>
          </a:p>
          <a:p>
            <a:pPr lvl="3"/>
            <a:r>
              <a:rPr lang="en-US" dirty="0"/>
              <a:t>Next level bullets in 18pts</a:t>
            </a:r>
          </a:p>
          <a:p>
            <a:pPr lvl="4"/>
            <a:r>
              <a:rPr lang="en-US" dirty="0"/>
              <a:t>Final level bullets in 16pts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970" y="64856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E8D627C0-5AFE-D340-B395-D0D9CF65675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482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1FF2EB2-6F07-4C04-8542-4881015B779E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4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5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A51C30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A51C30"/>
        </a:buClr>
        <a:buFont typeface="Arial"/>
        <a:buChar char="–"/>
        <a:defRPr sz="165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A51C30"/>
        </a:buClr>
        <a:buFont typeface="Arial"/>
        <a:buChar char="•"/>
        <a:defRPr sz="150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A51C30"/>
        </a:buClr>
        <a:buFont typeface="Arial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A51C30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  <a:cs typeface="+mn-cs"/>
              </a:defRPr>
            </a:lvl1pPr>
          </a:lstStyle>
          <a:p>
            <a:pPr defTabSz="457200">
              <a:lnSpc>
                <a:spcPct val="100000"/>
              </a:lnSpc>
              <a:spcBef>
                <a:spcPct val="0"/>
              </a:spcBef>
              <a:defRPr/>
            </a:pPr>
            <a:fld id="{3D6EDCD8-B171-4E7C-B823-2B1A7255EFC5}" type="slidenum">
              <a:rPr lang="en-US" smtClean="0"/>
              <a:pPr defTabSz="457200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 Arial 20</a:t>
            </a:r>
          </a:p>
          <a:p>
            <a:pPr lvl="1"/>
            <a:r>
              <a:rPr lang="en-US" dirty="0"/>
              <a:t>Level 2 Arial 18</a:t>
            </a:r>
          </a:p>
          <a:p>
            <a:pPr lvl="2"/>
            <a:r>
              <a:rPr lang="en-US" dirty="0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428789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  <p:sldLayoutId id="2147485044" r:id="rId12"/>
    <p:sldLayoutId id="2147485046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0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0">
                <a:solidFill>
                  <a:srgbClr val="B2B2B2"/>
                </a:solidFill>
              </a:defRPr>
            </a:lvl1pPr>
          </a:lstStyle>
          <a:p>
            <a:pPr defTabSz="457200">
              <a:defRPr/>
            </a:pPr>
            <a:fld id="{78084121-7B00-4887-816E-30CF551B9527}" type="slidenum">
              <a:rPr lang="en-US" altLang="en-US"/>
              <a:pPr defTabSz="457200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Level 1 Arial 20</a:t>
            </a:r>
          </a:p>
          <a:p>
            <a:pPr lvl="1"/>
            <a:r>
              <a:rPr lang="en-US" altLang="en-US"/>
              <a:t>Level 2 Arial 18</a:t>
            </a:r>
          </a:p>
          <a:p>
            <a:pPr lvl="2"/>
            <a:r>
              <a:rPr lang="en-US" alt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337894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•"/>
        <a:defRPr sz="2000">
          <a:solidFill>
            <a:srgbClr val="4D4D4D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–"/>
        <a:defRPr>
          <a:solidFill>
            <a:srgbClr val="4D4D4D"/>
          </a:solidFill>
          <a:latin typeface="+mn-lt"/>
          <a:ea typeface="MS PGothic" panose="020B0600070205080204" pitchFamily="34" charset="-128"/>
          <a:cs typeface="+mn-cs"/>
        </a:defRPr>
      </a:lvl2pPr>
      <a:lvl3pPr marL="1087438" indent="-173038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anose="020B0604020202020204" pitchFamily="34" charset="0"/>
        <a:buChar char="•"/>
        <a:defRPr sz="1600">
          <a:solidFill>
            <a:srgbClr val="4D4D4D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  <a:cs typeface="+mn-cs"/>
              </a:defRPr>
            </a:lvl1pPr>
          </a:lstStyle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329883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  <p:sldLayoutId id="2147485094" r:id="rId12"/>
    <p:sldLayoutId id="2147485095" r:id="rId13"/>
    <p:sldLayoutId id="2147485096" r:id="rId14"/>
    <p:sldLayoutId id="2147485097" r:id="rId1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0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fld id="{26010A19-A46F-450B-94AE-CC3F44164F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34164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  <p:sldLayoutId id="2147485110" r:id="rId12"/>
    <p:sldLayoutId id="2147485111" r:id="rId13"/>
    <p:sldLayoutId id="2147485112" r:id="rId14"/>
    <p:sldLayoutId id="2147485113" r:id="rId1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eritas Crimson Shiel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25" y="6264276"/>
            <a:ext cx="2903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15434" y="6225957"/>
            <a:ext cx="1261867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HARVARD</a:t>
            </a:r>
          </a:p>
          <a:p>
            <a:r>
              <a:rPr lang="en-US" sz="900" dirty="0">
                <a:solidFill>
                  <a:prstClr val="black"/>
                </a:solidFill>
              </a:rPr>
              <a:t>Financial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8782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8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  <p:sldLayoutId id="214748513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1D25B2C5-0A3F-4662-A436-F5F13DE709CB}" type="slidenum">
              <a:rPr lang="en-US" smtClean="0">
                <a:solidFill>
                  <a:srgbClr val="D19049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1904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eritas Crimson Shiel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25" y="6264276"/>
            <a:ext cx="2903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15434" y="6225957"/>
            <a:ext cx="1261867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HARVARD</a:t>
            </a:r>
          </a:p>
          <a:p>
            <a:r>
              <a:rPr lang="en-US" sz="900" dirty="0">
                <a:solidFill>
                  <a:prstClr val="black"/>
                </a:solidFill>
              </a:rPr>
              <a:t>Financial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9831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1" r:id="rId1"/>
    <p:sldLayoutId id="2147485142" r:id="rId2"/>
    <p:sldLayoutId id="2147485143" r:id="rId3"/>
    <p:sldLayoutId id="2147485144" r:id="rId4"/>
    <p:sldLayoutId id="2147485145" r:id="rId5"/>
    <p:sldLayoutId id="2147485146" r:id="rId6"/>
    <p:sldLayoutId id="2147485147" r:id="rId7"/>
    <p:sldLayoutId id="2147485148" r:id="rId8"/>
    <p:sldLayoutId id="2147485149" r:id="rId9"/>
    <p:sldLayoutId id="2147485150" r:id="rId10"/>
    <p:sldLayoutId id="2147485151" r:id="rId11"/>
    <p:sldLayoutId id="214748515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8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>
            <a:lvl1pPr algn="r">
              <a:defRPr sz="478" b="0">
                <a:solidFill>
                  <a:srgbClr val="B2B2B2"/>
                </a:solidFill>
                <a:cs typeface="+mn-cs"/>
              </a:defRPr>
            </a:lvl1pPr>
          </a:lstStyle>
          <a:p>
            <a:pPr defTabSz="268914" fontAlgn="base">
              <a:spcBef>
                <a:spcPct val="0"/>
              </a:spcBef>
              <a:spcAft>
                <a:spcPct val="0"/>
              </a:spcAft>
              <a:defRPr/>
            </a:pPr>
            <a:fld id="{3D6EDCD8-B171-4E7C-B823-2B1A7255EFC5}" type="slidenum">
              <a:rPr lang="en-US" kern="1200" smtClean="0">
                <a:latin typeface="Arial" charset="0"/>
                <a:ea typeface="+mn-ea"/>
              </a:rPr>
              <a:pPr defTabSz="2689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latin typeface="Arial" charset="0"/>
              <a:ea typeface="+mn-ea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5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55831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  <p:sldLayoutId id="2147485165" r:id="rId12"/>
  </p:sldLayoutIdLst>
  <p:hf hdr="0" ftr="0" dt="0"/>
  <p:txStyles>
    <p:titleStyle>
      <a:lvl1pPr algn="l" defTabSz="268914" rtl="0" eaLnBrk="1" fontAlgn="base" hangingPunct="1">
        <a:spcBef>
          <a:spcPct val="0"/>
        </a:spcBef>
        <a:spcAft>
          <a:spcPct val="0"/>
        </a:spcAft>
        <a:defRPr sz="1176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268914" rtl="0" eaLnBrk="1" fontAlgn="base" hangingPunct="1">
        <a:spcBef>
          <a:spcPct val="0"/>
        </a:spcBef>
        <a:spcAft>
          <a:spcPct val="0"/>
        </a:spcAft>
        <a:defRPr sz="1397" b="1">
          <a:solidFill>
            <a:srgbClr val="C50017"/>
          </a:solidFill>
          <a:latin typeface="Arial" charset="0"/>
          <a:cs typeface="Arial" charset="0"/>
        </a:defRPr>
      </a:lvl2pPr>
      <a:lvl3pPr algn="l" defTabSz="268914" rtl="0" eaLnBrk="1" fontAlgn="base" hangingPunct="1">
        <a:spcBef>
          <a:spcPct val="0"/>
        </a:spcBef>
        <a:spcAft>
          <a:spcPct val="0"/>
        </a:spcAft>
        <a:defRPr sz="1397" b="1">
          <a:solidFill>
            <a:srgbClr val="C50017"/>
          </a:solidFill>
          <a:latin typeface="Arial" charset="0"/>
          <a:cs typeface="Arial" charset="0"/>
        </a:defRPr>
      </a:lvl3pPr>
      <a:lvl4pPr algn="l" defTabSz="268914" rtl="0" eaLnBrk="1" fontAlgn="base" hangingPunct="1">
        <a:spcBef>
          <a:spcPct val="0"/>
        </a:spcBef>
        <a:spcAft>
          <a:spcPct val="0"/>
        </a:spcAft>
        <a:defRPr sz="1397" b="1">
          <a:solidFill>
            <a:srgbClr val="C50017"/>
          </a:solidFill>
          <a:latin typeface="Arial" charset="0"/>
          <a:cs typeface="Arial" charset="0"/>
        </a:defRPr>
      </a:lvl4pPr>
      <a:lvl5pPr algn="l" defTabSz="268914" rtl="0" eaLnBrk="1" fontAlgn="base" hangingPunct="1">
        <a:spcBef>
          <a:spcPct val="0"/>
        </a:spcBef>
        <a:spcAft>
          <a:spcPct val="0"/>
        </a:spcAft>
        <a:defRPr sz="1397" b="1">
          <a:solidFill>
            <a:srgbClr val="C50017"/>
          </a:solidFill>
          <a:latin typeface="Arial" charset="0"/>
          <a:cs typeface="Arial" charset="0"/>
        </a:defRPr>
      </a:lvl5pPr>
      <a:lvl6pPr marL="268914" algn="l" defTabSz="268914" rtl="0" eaLnBrk="1" fontAlgn="base" hangingPunct="1">
        <a:spcBef>
          <a:spcPct val="0"/>
        </a:spcBef>
        <a:spcAft>
          <a:spcPct val="0"/>
        </a:spcAft>
        <a:defRPr sz="1397" b="1">
          <a:solidFill>
            <a:srgbClr val="C50017"/>
          </a:solidFill>
          <a:latin typeface="Arial" charset="0"/>
          <a:cs typeface="Arial" charset="0"/>
        </a:defRPr>
      </a:lvl6pPr>
      <a:lvl7pPr marL="537829" algn="l" defTabSz="268914" rtl="0" eaLnBrk="1" fontAlgn="base" hangingPunct="1">
        <a:spcBef>
          <a:spcPct val="0"/>
        </a:spcBef>
        <a:spcAft>
          <a:spcPct val="0"/>
        </a:spcAft>
        <a:defRPr sz="1397" b="1">
          <a:solidFill>
            <a:srgbClr val="C50017"/>
          </a:solidFill>
          <a:latin typeface="Arial" charset="0"/>
          <a:cs typeface="Arial" charset="0"/>
        </a:defRPr>
      </a:lvl7pPr>
      <a:lvl8pPr marL="806743" algn="l" defTabSz="268914" rtl="0" eaLnBrk="1" fontAlgn="base" hangingPunct="1">
        <a:spcBef>
          <a:spcPct val="0"/>
        </a:spcBef>
        <a:spcAft>
          <a:spcPct val="0"/>
        </a:spcAft>
        <a:defRPr sz="1397" b="1">
          <a:solidFill>
            <a:srgbClr val="C50017"/>
          </a:solidFill>
          <a:latin typeface="Arial" charset="0"/>
          <a:cs typeface="Arial" charset="0"/>
        </a:defRPr>
      </a:lvl8pPr>
      <a:lvl9pPr marL="1075657" algn="l" defTabSz="268914" rtl="0" eaLnBrk="1" fontAlgn="base" hangingPunct="1">
        <a:spcBef>
          <a:spcPct val="0"/>
        </a:spcBef>
        <a:spcAft>
          <a:spcPct val="0"/>
        </a:spcAft>
        <a:defRPr sz="1397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134457" indent="-134457" algn="l" defTabSz="268914" rtl="0" eaLnBrk="1" fontAlgn="base" hangingPunct="1">
        <a:spcBef>
          <a:spcPct val="20000"/>
        </a:spcBef>
        <a:spcAft>
          <a:spcPts val="353"/>
        </a:spcAft>
        <a:buClr>
          <a:schemeClr val="tx1"/>
        </a:buClr>
        <a:buFont typeface="Arial" charset="0"/>
        <a:buChar char="•"/>
        <a:defRPr sz="956">
          <a:solidFill>
            <a:schemeClr val="tx1"/>
          </a:solidFill>
          <a:latin typeface="+mn-lt"/>
          <a:ea typeface="+mn-ea"/>
          <a:cs typeface="+mn-cs"/>
        </a:defRPr>
      </a:lvl1pPr>
      <a:lvl2pPr marL="403371" indent="-134457" algn="l" defTabSz="268914" rtl="0" eaLnBrk="1" fontAlgn="base" hangingPunct="1">
        <a:spcBef>
          <a:spcPct val="20000"/>
        </a:spcBef>
        <a:spcAft>
          <a:spcPts val="353"/>
        </a:spcAft>
        <a:buClr>
          <a:schemeClr val="tx1"/>
        </a:buClr>
        <a:buFont typeface="Arial" charset="0"/>
        <a:buChar char="–"/>
        <a:defRPr sz="809">
          <a:solidFill>
            <a:schemeClr val="tx1"/>
          </a:solidFill>
          <a:latin typeface="+mn-lt"/>
          <a:cs typeface="+mn-cs"/>
        </a:defRPr>
      </a:lvl2pPr>
      <a:lvl3pPr marL="639606" indent="-101777" algn="l" defTabSz="268914" rtl="0" eaLnBrk="1" fontAlgn="base" hangingPunct="1">
        <a:spcBef>
          <a:spcPct val="20000"/>
        </a:spcBef>
        <a:spcAft>
          <a:spcPts val="353"/>
        </a:spcAft>
        <a:buClr>
          <a:schemeClr val="tx1"/>
        </a:buClr>
        <a:buFont typeface="Arial" charset="0"/>
        <a:buChar char="•"/>
        <a:defRPr sz="588">
          <a:solidFill>
            <a:schemeClr val="tx1"/>
          </a:solidFill>
          <a:latin typeface="+mn-lt"/>
          <a:cs typeface="+mn-cs"/>
        </a:defRPr>
      </a:lvl3pPr>
      <a:lvl4pPr marL="941200" indent="-134457" algn="l" defTabSz="26891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76">
          <a:solidFill>
            <a:srgbClr val="595959"/>
          </a:solidFill>
          <a:latin typeface="+mn-lt"/>
          <a:cs typeface="+mn-cs"/>
        </a:defRPr>
      </a:lvl4pPr>
      <a:lvl5pPr marL="1210114" indent="-134457" algn="l" defTabSz="26891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76">
          <a:solidFill>
            <a:srgbClr val="595959"/>
          </a:solidFill>
          <a:latin typeface="+mn-lt"/>
          <a:cs typeface="+mn-cs"/>
        </a:defRPr>
      </a:lvl5pPr>
      <a:lvl6pPr marL="1479029" indent="-134457" algn="l" defTabSz="26891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76">
          <a:solidFill>
            <a:srgbClr val="595959"/>
          </a:solidFill>
          <a:latin typeface="+mn-lt"/>
          <a:cs typeface="+mn-cs"/>
        </a:defRPr>
      </a:lvl6pPr>
      <a:lvl7pPr marL="1747943" indent="-134457" algn="l" defTabSz="26891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76">
          <a:solidFill>
            <a:srgbClr val="595959"/>
          </a:solidFill>
          <a:latin typeface="+mn-lt"/>
          <a:cs typeface="+mn-cs"/>
        </a:defRPr>
      </a:lvl7pPr>
      <a:lvl8pPr marL="2016857" indent="-134457" algn="l" defTabSz="26891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76">
          <a:solidFill>
            <a:srgbClr val="595959"/>
          </a:solidFill>
          <a:latin typeface="+mn-lt"/>
          <a:cs typeface="+mn-cs"/>
        </a:defRPr>
      </a:lvl8pPr>
      <a:lvl9pPr marL="2285772" indent="-134457" algn="l" defTabSz="26891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76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537829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1pPr>
      <a:lvl2pPr marL="268914" algn="l" defTabSz="537829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2pPr>
      <a:lvl3pPr marL="537829" algn="l" defTabSz="537829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3pPr>
      <a:lvl4pPr marL="806743" algn="l" defTabSz="537829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075657" algn="l" defTabSz="537829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5pPr>
      <a:lvl6pPr marL="1344572" algn="l" defTabSz="537829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6pPr>
      <a:lvl7pPr marL="1613486" algn="l" defTabSz="537829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7pPr>
      <a:lvl8pPr marL="1882400" algn="l" defTabSz="537829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8pPr>
      <a:lvl9pPr marL="2151314" algn="l" defTabSz="537829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  <a:cs typeface="+mn-cs"/>
              </a:defRPr>
            </a:lvl1pPr>
          </a:lstStyle>
          <a:p>
            <a:pPr defTabSz="457200">
              <a:lnSpc>
                <a:spcPct val="100000"/>
              </a:lnSpc>
              <a:spcBef>
                <a:spcPct val="0"/>
              </a:spcBef>
              <a:defRPr/>
            </a:pPr>
            <a:fld id="{3D6EDCD8-B171-4E7C-B823-2B1A7255EFC5}" type="slidenum">
              <a:rPr lang="en-US" smtClean="0"/>
              <a:pPr defTabSz="457200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 Arial 20</a:t>
            </a:r>
          </a:p>
          <a:p>
            <a:pPr lvl="1"/>
            <a:r>
              <a:rPr lang="en-US" dirty="0"/>
              <a:t>Level 2 Arial 18</a:t>
            </a:r>
          </a:p>
          <a:p>
            <a:pPr lvl="2"/>
            <a:r>
              <a:rPr lang="en-US" dirty="0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24" y="459136"/>
            <a:ext cx="807215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B51E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6748" y="2267936"/>
            <a:ext cx="4790503" cy="2449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68724" y="6452762"/>
            <a:ext cx="107315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25400" defTabSz="914400" fontAlgn="auto"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dirty="0"/>
              <a:pPr marL="25400"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71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5706B-2D8C-4890-AECB-B76170FF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ABAF0-2F38-4086-B76C-7E23F6509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2AC93-B1B0-455B-AFC4-4217BD1F8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CEEC6-6B4C-4008-9E3E-33B0C8E3ECB7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EBCBF-111F-4CEE-9176-04352EDE3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C0FD3-082E-490C-92FD-C65F664E1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C753-880D-4968-BE35-DA51FF7C8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7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26010A19-A46F-450B-94AE-CC3F44164F29}" type="slidenum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  <p:pic>
        <p:nvPicPr>
          <p:cNvPr id="1030" name="Picture 5" descr="FAD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663" y="6096000"/>
            <a:ext cx="1836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dientbit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B2B2B2"/>
                </a:solidFill>
                <a:cs typeface="+mn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AD3E4CF7-2030-4981-ABBB-15D725A04779}" type="slidenum">
              <a:rPr lang="en-US" smtClean="0">
                <a:latin typeface="Constantia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onstantia"/>
            </a:endParaRP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  <p:pic>
        <p:nvPicPr>
          <p:cNvPr id="2054" name="Picture 5" descr="FAD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663" y="6096000"/>
            <a:ext cx="1836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  <a:cs typeface="+mn-cs"/>
              </a:defRPr>
            </a:lvl1pPr>
          </a:lstStyle>
          <a:p>
            <a:pPr defTabSz="457200">
              <a:lnSpc>
                <a:spcPct val="100000"/>
              </a:lnSpc>
              <a:spcBef>
                <a:spcPct val="0"/>
              </a:spcBef>
              <a:defRPr/>
            </a:pPr>
            <a:fld id="{3D6EDCD8-B171-4E7C-B823-2B1A7255EFC5}" type="slidenum">
              <a:rPr lang="en-US" smtClean="0"/>
              <a:pPr defTabSz="457200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 Arial 20</a:t>
            </a:r>
          </a:p>
          <a:p>
            <a:pPr lvl="1"/>
            <a:r>
              <a:rPr lang="en-US" dirty="0"/>
              <a:t>Level 2 Arial 18</a:t>
            </a:r>
          </a:p>
          <a:p>
            <a:pPr lvl="2"/>
            <a:r>
              <a:rPr lang="en-US" dirty="0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darker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Thank you.</a:t>
            </a:r>
          </a:p>
        </p:txBody>
      </p:sp>
      <p:pic>
        <p:nvPicPr>
          <p:cNvPr id="4" name="Picture 3" descr="HUIT_ppt-leftaligned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172200"/>
            <a:ext cx="2438400" cy="4912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26010A19-A46F-450B-94AE-CC3F44164F29}" type="slidenum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  <p:pic>
        <p:nvPicPr>
          <p:cNvPr id="1030" name="Picture 5" descr="FAD_logo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78663" y="6096000"/>
            <a:ext cx="1836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64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0"/>
            <a:ext cx="7696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66825"/>
            <a:ext cx="84232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13250" y="6599238"/>
            <a:ext cx="7302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0000"/>
                </a:solidFill>
              </a:rPr>
              <a:t>Page </a:t>
            </a:r>
            <a:fld id="{F7131025-F4F3-4C16-9288-EFCEF0B8527C}" type="slidenum">
              <a:rPr lang="en-US" sz="1000" b="1">
                <a:solidFill>
                  <a:srgbClr val="000000"/>
                </a:solidFill>
              </a:rPr>
              <a:pPr algn="l">
                <a:lnSpc>
                  <a:spcPct val="12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8100" y="1101725"/>
            <a:ext cx="9113838" cy="730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1106488"/>
            <a:ext cx="381000" cy="5751512"/>
            <a:chOff x="0" y="697"/>
            <a:chExt cx="240" cy="3623"/>
          </a:xfrm>
        </p:grpSpPr>
        <p:sp>
          <p:nvSpPr>
            <p:cNvPr id="4104" name="Rectangle 8"/>
            <p:cNvSpPr>
              <a:spLocks noChangeArrowheads="1"/>
            </p:cNvSpPr>
            <p:nvPr userDrawn="1"/>
          </p:nvSpPr>
          <p:spPr bwMode="auto">
            <a:xfrm>
              <a:off x="0" y="2448"/>
              <a:ext cx="240" cy="187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auto">
            <a:xfrm>
              <a:off x="0" y="697"/>
              <a:ext cx="240" cy="175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573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58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5762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2pPr>
      <a:lvl3pPr marL="866775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3pPr>
      <a:lvl4pPr marL="1196975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5pPr>
      <a:lvl6pPr marL="20621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5193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29765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4337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dminops.fas.harvard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ppriceguide.com/2017/12/check-updated-coming-soon-page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5.xml"/><Relationship Id="rId4" Type="http://schemas.openxmlformats.org/officeDocument/2006/relationships/hyperlink" Target="https://mso.harvard.edu/overview-file-sharing-option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so.harvard.edu/overview-file-sharing-optio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harvard.service-now.com/ithelp?id=sc_cat_item&amp;sys_id=a1c354a6db270700a752f1a51d961902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s://filetransfer.harvard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9.xml"/><Relationship Id="rId6" Type="http://schemas.openxmlformats.org/officeDocument/2006/relationships/hyperlink" Target="https://fileshare.harvard.edu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so.harvard.edu/overview-file-sharing-options" TargetMode="External"/><Relationship Id="rId2" Type="http://schemas.openxmlformats.org/officeDocument/2006/relationships/hyperlink" Target="https://harvard.service-now.com/ithelp?id=sc_home" TargetMode="External"/><Relationship Id="rId1" Type="http://schemas.openxmlformats.org/officeDocument/2006/relationships/slideLayout" Target="../slideLayouts/slideLayout2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88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ies.fad.harvard.edu/#Enterprise_Security_Polic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ED1ADEA-542F-406C-9B6B-4116795F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FAS Dean’s Distinction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0B16CBB-6A1C-4164-A2F8-405DA2CAC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59" y="1296601"/>
            <a:ext cx="8100568" cy="347581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altLang="en-US" sz="2400" dirty="0"/>
              <a:t>Tenth annual Dean’s Distinction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altLang="en-US" sz="2400" dirty="0"/>
              <a:t>Honors the significant achievements and contributions of FAS staff members and teams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altLang="en-US" sz="2400" dirty="0"/>
              <a:t>Strong showing again this year: 72 individual and 23 teams nominations were submitted (totaling 117 FAS staff members)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altLang="en-US" sz="2400" b="1" dirty="0">
                <a:solidFill>
                  <a:srgbClr val="800000"/>
                </a:solidFill>
              </a:rPr>
              <a:t>Awards Ceremony will be held in early March 2019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altLang="en-US" sz="2400" dirty="0"/>
          </a:p>
        </p:txBody>
      </p:sp>
      <p:pic>
        <p:nvPicPr>
          <p:cNvPr id="2" name="Picture 3" descr="S:\SHARED\PROGRAMS_program team files\Dean's Distinction\DDlogo_big.jpg">
            <a:extLst>
              <a:ext uri="{FF2B5EF4-FFF2-40B4-BE49-F238E27FC236}">
                <a16:creationId xmlns:a16="http://schemas.microsoft.com/office/drawing/2014/main" id="{A37C060D-32EF-40F3-8EBD-2B53FC63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9200"/>
            <a:ext cx="3184758" cy="13915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4FEF6-4FB1-425A-A5D8-2F3CBEB7B637}"/>
              </a:ext>
            </a:extLst>
          </p:cNvPr>
          <p:cNvSpPr txBox="1"/>
          <p:nvPr/>
        </p:nvSpPr>
        <p:spPr>
          <a:xfrm>
            <a:off x="845390" y="5029200"/>
            <a:ext cx="372661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000" i="1" dirty="0">
                <a:latin typeface="Lucida Calligraphy" panose="03010101010101010101" pitchFamily="66" charset="0"/>
              </a:rPr>
              <a:t>Thank you to everyone who made an effort to recognize your colleagues.</a:t>
            </a:r>
          </a:p>
        </p:txBody>
      </p:sp>
    </p:spTree>
    <p:extLst>
      <p:ext uri="{BB962C8B-B14F-4D97-AF65-F5344CB8AC3E}">
        <p14:creationId xmlns:p14="http://schemas.microsoft.com/office/powerpoint/2010/main" val="346531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your calendars!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BF686-DA18-4A93-BDA1-C04478AAFDC6}"/>
              </a:ext>
            </a:extLst>
          </p:cNvPr>
          <p:cNvSpPr txBox="1"/>
          <p:nvPr/>
        </p:nvSpPr>
        <p:spPr>
          <a:xfrm>
            <a:off x="723900" y="1447800"/>
            <a:ext cx="7696200" cy="648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/>
              <a:t>Finance Fundamentals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Starts January 24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Six modules reviewing various financial topics: Cash Management, Payroll, Reimbursements, Budgets, Gifts &amp; Endowments and Procurement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Attend one or more as a refresher, all six for a certificate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Please register on the Harvard Training Portal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/>
              <a:t>ASAP Training Calendar – February &amp; March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Chart of Accounts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Concur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OBI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Monthly Drop In session &amp; more…</a:t>
            </a:r>
          </a:p>
          <a:p>
            <a:pPr lvl="1" algn="l"/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Please visit </a:t>
            </a:r>
            <a:r>
              <a:rPr lang="en-US" sz="2000" dirty="0">
                <a:hlinkClick r:id="rId3" action="ppaction://hlinkfile"/>
              </a:rPr>
              <a:t>adminops.fas.harvard.edu </a:t>
            </a:r>
            <a:r>
              <a:rPr lang="en-US" sz="2000" dirty="0"/>
              <a:t>for additional information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D8297-FC5E-4EE7-BCB8-C76D6C319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3047"/>
            <a:ext cx="2455184" cy="713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CF113-7A12-4391-BDE7-3D5CEC1942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62251" y="4343400"/>
            <a:ext cx="206134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6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809AD8-C1E1-451A-9376-B617EE2D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399396" cy="1039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39813"/>
          </a:xfrm>
        </p:spPr>
        <p:txBody>
          <a:bodyPr/>
          <a:lstStyle/>
          <a:p>
            <a:r>
              <a:rPr lang="en-US" dirty="0"/>
              <a:t>Mark your calendars!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57ABB5-FC5E-4CBC-957F-5FFC86D706A3}"/>
              </a:ext>
            </a:extLst>
          </p:cNvPr>
          <p:cNvSpPr/>
          <p:nvPr/>
        </p:nvSpPr>
        <p:spPr>
          <a:xfrm>
            <a:off x="533400" y="1371600"/>
            <a:ext cx="7886700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/>
              <a:t>  Offered by the Registrar’s Office - Spring 2019</a:t>
            </a:r>
          </a:p>
          <a:p>
            <a:pPr algn="l"/>
            <a:endParaRPr lang="en-US" sz="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Featured Training Topics:</a:t>
            </a:r>
          </a:p>
          <a:p>
            <a:pPr algn="l"/>
            <a:endParaRPr lang="en-US" sz="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Start of Term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Courses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Sectioning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FERPA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Learn more about our training opportunities at http://registrar.fas.harvard.edu/trainings</a:t>
            </a:r>
          </a:p>
        </p:txBody>
      </p:sp>
    </p:spTree>
    <p:extLst>
      <p:ext uri="{BB962C8B-B14F-4D97-AF65-F5344CB8AC3E}">
        <p14:creationId xmlns:p14="http://schemas.microsoft.com/office/powerpoint/2010/main" val="168856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File Management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40175" y="3962400"/>
            <a:ext cx="4670425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Mike Milligan</a:t>
            </a:r>
          </a:p>
          <a:p>
            <a:pPr eaLnBrk="1" hangingPunct="1">
              <a:defRPr/>
            </a:pPr>
            <a:r>
              <a:rPr lang="en-US" sz="2000" i="1" dirty="0"/>
              <a:t>Managing Director, </a:t>
            </a:r>
          </a:p>
          <a:p>
            <a:pPr eaLnBrk="1" hangingPunct="1">
              <a:defRPr/>
            </a:pPr>
            <a:r>
              <a:rPr lang="en-US" sz="2000" i="1" dirty="0"/>
              <a:t>Harvard Phone and Collaboration</a:t>
            </a:r>
          </a:p>
          <a:p>
            <a:pPr eaLnBrk="1" hangingPunct="1">
              <a:defRPr/>
            </a:pPr>
            <a:r>
              <a:rPr lang="en-US" sz="2400" b="1" dirty="0"/>
              <a:t>Susan DeLellis</a:t>
            </a:r>
          </a:p>
          <a:p>
            <a:pPr eaLnBrk="1" hangingPunct="1">
              <a:defRPr/>
            </a:pPr>
            <a:r>
              <a:rPr lang="en-US" sz="2000" i="1" dirty="0"/>
              <a:t>Project Director</a:t>
            </a:r>
          </a:p>
          <a:p>
            <a:pPr eaLnBrk="1" hangingPunct="1">
              <a:defRPr/>
            </a:pPr>
            <a:r>
              <a:rPr lang="en-US" sz="2000" i="1" dirty="0"/>
              <a:t>HUIT</a:t>
            </a:r>
          </a:p>
          <a:p>
            <a:pPr algn="l" eaLnBrk="1" hangingPunct="1">
              <a:defRPr/>
            </a:pPr>
            <a:endParaRPr lang="en-US" sz="900" b="1" dirty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5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ctrTitle"/>
          </p:nvPr>
        </p:nvSpPr>
        <p:spPr>
          <a:xfrm>
            <a:off x="419100" y="2601216"/>
            <a:ext cx="83058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br>
              <a:rPr lang="en" sz="2800" b="0" dirty="0">
                <a:solidFill>
                  <a:srgbClr val="A51C30"/>
                </a:solidFill>
              </a:rPr>
            </a:br>
            <a:r>
              <a:rPr lang="en" sz="2800" dirty="0">
                <a:solidFill>
                  <a:srgbClr val="A51C30"/>
                </a:solidFill>
              </a:rPr>
              <a:t>File </a:t>
            </a:r>
            <a:r>
              <a:rPr lang="en-US" sz="2800" dirty="0">
                <a:solidFill>
                  <a:srgbClr val="A51C30"/>
                </a:solidFill>
              </a:rPr>
              <a:t>Management</a:t>
            </a:r>
            <a:br>
              <a:rPr lang="en-US" sz="2800" dirty="0">
                <a:solidFill>
                  <a:srgbClr val="A51C30"/>
                </a:solidFill>
              </a:rPr>
            </a:br>
            <a:br>
              <a:rPr lang="en-US" sz="2800" dirty="0">
                <a:solidFill>
                  <a:srgbClr val="A51C30"/>
                </a:solidFill>
              </a:rPr>
            </a:br>
            <a:r>
              <a:rPr lang="en-US" sz="2400" b="0" dirty="0">
                <a:solidFill>
                  <a:srgbClr val="A51C30"/>
                </a:solidFill>
              </a:rPr>
              <a:t> </a:t>
            </a:r>
            <a:br>
              <a:rPr lang="en-US" sz="2400" b="0" dirty="0">
                <a:solidFill>
                  <a:srgbClr val="A51C30"/>
                </a:solidFill>
              </a:rPr>
            </a:br>
            <a:r>
              <a:rPr lang="en-US" sz="2400" b="0" dirty="0">
                <a:solidFill>
                  <a:srgbClr val="A51C30"/>
                </a:solidFill>
              </a:rPr>
              <a:t> </a:t>
            </a:r>
            <a:br>
              <a:rPr lang="en-US" sz="2400" b="0" dirty="0">
                <a:solidFill>
                  <a:srgbClr val="A51C30"/>
                </a:solidFill>
              </a:rPr>
            </a:br>
            <a:endParaRPr lang="en" sz="2400" b="0" dirty="0">
              <a:solidFill>
                <a:srgbClr val="A51C30"/>
              </a:solidFill>
            </a:endParaRP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73425"/>
            <a:ext cx="3682200" cy="9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59726" y="3594162"/>
            <a:ext cx="5094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A51C3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HUIT Communications and Collaboration Services (CCS)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/>
              <a:sym typeface="Arial"/>
              <a:hlinkClick r:id="" action="ppaction://noactio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/>
                <a:sym typeface="Arial"/>
                <a:hlinkClick r:id="rId4"/>
              </a:rPr>
              <a:t>https://mso.harvard.edu/overview-file-sharing-options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A51C3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51EDF1-6336-4556-A60C-952373105F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2886" y="6078583"/>
          <a:ext cx="8787904" cy="6012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30645">
                  <a:extLst>
                    <a:ext uri="{9D8B030D-6E8A-4147-A177-3AD203B41FA5}">
                      <a16:colId xmlns:a16="http://schemas.microsoft.com/office/drawing/2014/main" val="2523258041"/>
                    </a:ext>
                  </a:extLst>
                </a:gridCol>
                <a:gridCol w="1846218">
                  <a:extLst>
                    <a:ext uri="{9D8B030D-6E8A-4147-A177-3AD203B41FA5}">
                      <a16:colId xmlns:a16="http://schemas.microsoft.com/office/drawing/2014/main" val="3659301712"/>
                    </a:ext>
                  </a:extLst>
                </a:gridCol>
                <a:gridCol w="1942011">
                  <a:extLst>
                    <a:ext uri="{9D8B030D-6E8A-4147-A177-3AD203B41FA5}">
                      <a16:colId xmlns:a16="http://schemas.microsoft.com/office/drawing/2014/main" val="3940322940"/>
                    </a:ext>
                  </a:extLst>
                </a:gridCol>
                <a:gridCol w="2569030">
                  <a:extLst>
                    <a:ext uri="{9D8B030D-6E8A-4147-A177-3AD203B41FA5}">
                      <a16:colId xmlns:a16="http://schemas.microsoft.com/office/drawing/2014/main" val="402884103"/>
                    </a:ext>
                  </a:extLst>
                </a:gridCol>
              </a:tblGrid>
              <a:tr h="6012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baseline="0" dirty="0">
                          <a:latin typeface="+mn-lt"/>
                          <a:ea typeface="Arial"/>
                          <a:cs typeface="+mn-cs"/>
                          <a:sym typeface="Arial"/>
                        </a:rPr>
                        <a:t> FAS Town Hall</a:t>
                      </a: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none" strike="noStrike" cap="none" baseline="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January 17, 2019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2:00pm – 4:00pm</a:t>
                      </a:r>
                      <a:endParaRPr lang="en-US" sz="1600" b="1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+mn-cs"/>
                          <a:sym typeface="Arial"/>
                        </a:rPr>
                        <a:t>Tsai Auditorium, CGIS South, 1730 Cambridge St.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6286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70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4057650" y="5685249"/>
            <a:ext cx="3771900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3387" y="3469118"/>
            <a:ext cx="6006507" cy="2286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939" y="3649558"/>
            <a:ext cx="798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hape 310"/>
          <p:cNvSpPr txBox="1"/>
          <p:nvPr/>
        </p:nvSpPr>
        <p:spPr>
          <a:xfrm>
            <a:off x="-195360" y="-141042"/>
            <a:ext cx="9144000" cy="83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E34"/>
              </a:buClr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B51E3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HUIT File Management Service Options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B51E3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02486" y="1102882"/>
          <a:ext cx="8939024" cy="5001953"/>
        </p:xfrm>
        <a:graphic>
          <a:graphicData uri="http://schemas.openxmlformats.org/drawingml/2006/table">
            <a:tbl>
              <a:tblPr firstRow="1" bandRow="1"/>
              <a:tblGrid>
                <a:gridCol w="476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189">
                  <a:extLst>
                    <a:ext uri="{9D8B030D-6E8A-4147-A177-3AD203B41FA5}">
                      <a16:colId xmlns:a16="http://schemas.microsoft.com/office/drawing/2014/main" val="278795064"/>
                    </a:ext>
                  </a:extLst>
                </a:gridCol>
              </a:tblGrid>
              <a:tr h="539843">
                <a:tc>
                  <a:txBody>
                    <a:bodyPr/>
                    <a:lstStyle>
                      <a:lvl1pPr marL="0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268914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537829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806743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075657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1344572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1613486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1882400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2151314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Use Case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1C30"/>
                    </a:solidFill>
                  </a:tcPr>
                </a:tc>
                <a:tc>
                  <a:txBody>
                    <a:bodyPr/>
                    <a:lstStyle>
                      <a:lvl1pPr marL="0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268914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537829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806743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075657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1344572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1613486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1882400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2151314" algn="l" defTabSz="537829" rtl="0" eaLnBrk="1" latinLnBrk="0" hangingPunct="1">
                        <a:defRPr sz="1067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1500" dirty="0">
                          <a:latin typeface="+mj-lt"/>
                          <a:ea typeface="Arial" charset="0"/>
                          <a:cs typeface="Arial"/>
                        </a:rPr>
                        <a:t>Recommended Service</a:t>
                      </a:r>
                      <a:endParaRPr lang="en-US" sz="1500" dirty="0"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1C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78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j-lt"/>
                          <a:ea typeface="Arial" charset="0"/>
                          <a:cs typeface="Arial" panose="020B0604020202020204" pitchFamily="34" charset="0"/>
                        </a:rPr>
                        <a:t> Available to</a:t>
                      </a:r>
                      <a:endParaRPr lang="en-US" sz="1500" dirty="0"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1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46">
                <a:tc>
                  <a:txBody>
                    <a:bodyPr/>
                    <a:lstStyle>
                      <a:lvl1pPr marL="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2689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537829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806743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075657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344572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1613486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188240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1513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Individual Internal and External File Sharing &amp; Storage for up to level 3 data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2689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537829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806743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075657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344572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1613486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188240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1513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Microsoft OneDrive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5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Harvard faculty,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researchers, staff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50">
                <a:tc>
                  <a:txBody>
                    <a:bodyPr/>
                    <a:lstStyle>
                      <a:lvl1pPr marL="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2689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537829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806743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075657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344572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1613486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188240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1513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Group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and Departmental 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File Storage and sharing for Office files for up to level 4 data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2689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537829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806743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075657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344572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1613486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188240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1513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Microsoft SharePoint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Harvard faculty,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researchers, staff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844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Individual or Group  Storage and sharing for Office files for up to level 3 data with a strong need for co-editing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Google Drive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FAS faculty, researchers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and their support staff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99763"/>
                  </a:ext>
                </a:extLst>
              </a:tr>
              <a:tr h="35957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Group &amp; Departmental File Storage for video, images, application databases, direct attached storage for up to level 4 data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Economy or Standard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Storage*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Harvard faculty,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researchers, staff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687213"/>
                  </a:ext>
                </a:extLst>
              </a:tr>
              <a:tr h="631220">
                <a:tc>
                  <a:txBody>
                    <a:bodyPr/>
                    <a:lstStyle>
                      <a:lvl1pPr marL="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2689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537829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806743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075657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344572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1613486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188240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1513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Faculty External Research Collaboration, up to level 3 data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2689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537829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806743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075657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1344572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1613486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1882400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2151314" algn="l" defTabSz="537829" rtl="0" eaLnBrk="1" latinLnBrk="0" hangingPunct="1">
                        <a:defRPr sz="1067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Harvard Dropbox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Participating schools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faculty, researchers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28075"/>
                  </a:ext>
                </a:extLst>
              </a:tr>
              <a:tr h="60004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Research, lab, high performance storage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FAS Research Computing,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IQSS for Social Sciences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/>
                        </a:rPr>
                        <a:t>FAS faculty, researchers,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staff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23479"/>
                  </a:ext>
                </a:extLst>
              </a:tr>
              <a:tr h="76648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Secure File Transfer for level 4 data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Accellion Kiteworks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Participating schools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faculty, researchers, staff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945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C5A47E-9CA7-47EE-BCA9-692776814A8F}"/>
              </a:ext>
            </a:extLst>
          </p:cNvPr>
          <p:cNvSpPr txBox="1"/>
          <p:nvPr/>
        </p:nvSpPr>
        <p:spPr>
          <a:xfrm>
            <a:off x="102486" y="6435635"/>
            <a:ext cx="9041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*Economy &amp; Standard  are premised based storage options best suited for files created by applications or databases.</a:t>
            </a:r>
          </a:p>
        </p:txBody>
      </p:sp>
    </p:spTree>
    <p:extLst>
      <p:ext uri="{BB962C8B-B14F-4D97-AF65-F5344CB8AC3E}">
        <p14:creationId xmlns:p14="http://schemas.microsoft.com/office/powerpoint/2010/main" val="381830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idx="1"/>
          </p:nvPr>
        </p:nvSpPr>
        <p:spPr>
          <a:xfrm>
            <a:off x="436727" y="1810899"/>
            <a:ext cx="8434317" cy="53305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  <a:ea typeface="Arial" charset="0"/>
                <a:cs typeface="Arial" charset="0"/>
              </a:rPr>
              <a:t>The landscape is evolving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  <a:ea typeface="Arial" charset="0"/>
                <a:cs typeface="Arial" charset="0"/>
              </a:rPr>
              <a:t>Options are influenced by consumer based services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  <a:ea typeface="Arial" charset="0"/>
                <a:cs typeface="Arial" charset="0"/>
              </a:rPr>
              <a:t>Services are moving to the cloud and managed with SaaS-based models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  <a:ea typeface="Arial" charset="0"/>
                <a:cs typeface="Arial" charset="0"/>
              </a:rPr>
              <a:t>Storage prices are coming down</a:t>
            </a:r>
            <a:endParaRPr lang="en" sz="1800" dirty="0">
              <a:solidFill>
                <a:schemeClr val="dk1"/>
              </a:solidFill>
              <a:ea typeface="Arial" charset="0"/>
              <a:cs typeface="Arial" charset="0"/>
            </a:endParaRPr>
          </a:p>
          <a:p>
            <a:pPr marL="4445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" sz="1800" dirty="0">
              <a:solidFill>
                <a:schemeClr val="dk1"/>
              </a:solidFill>
              <a:ea typeface="Arial" charset="0"/>
              <a:cs typeface="Arial" charset="0"/>
            </a:endParaRPr>
          </a:p>
          <a:p>
            <a:pPr marL="4445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" sz="1800" dirty="0">
              <a:solidFill>
                <a:schemeClr val="dk1"/>
              </a:solidFill>
              <a:ea typeface="Arial" charset="0"/>
              <a:cs typeface="Arial" charset="0"/>
            </a:endParaRPr>
          </a:p>
          <a:p>
            <a:pPr marL="4445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  <a:ea typeface="Arial" charset="0"/>
                <a:cs typeface="Arial" charset="0"/>
              </a:rPr>
              <a:t>Academic and administrative use cases drive options</a:t>
            </a:r>
          </a:p>
          <a:p>
            <a:pPr marL="4445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  <a:ea typeface="Arial" charset="0"/>
                <a:cs typeface="Arial" charset="0"/>
              </a:rPr>
              <a:t>Collaboration teams and external colleagues influence choices</a:t>
            </a:r>
          </a:p>
          <a:p>
            <a:pPr marL="4445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  <a:ea typeface="Arial" charset="0"/>
                <a:cs typeface="Arial" charset="0"/>
              </a:rPr>
              <a:t>Risks/challenges with faculty work and research data (compliance, consumer tools)</a:t>
            </a:r>
          </a:p>
          <a:p>
            <a:pPr marL="4445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chemeClr val="dk1"/>
                </a:solidFill>
                <a:ea typeface="Arial" charset="0"/>
                <a:cs typeface="Arial" charset="0"/>
              </a:rPr>
              <a:t>High level guidance provided for what to use when: </a:t>
            </a:r>
            <a:r>
              <a:rPr lang="en-US" sz="1800" dirty="0">
                <a:solidFill>
                  <a:schemeClr val="dk1"/>
                </a:solidFill>
                <a:ea typeface="Arial" charset="0"/>
                <a:cs typeface="Arial" charset="0"/>
                <a:hlinkClick r:id="rId3"/>
              </a:rPr>
              <a:t>Tool Comparison Matrix</a:t>
            </a:r>
            <a:endParaRPr lang="en-US" sz="1800" dirty="0">
              <a:solidFill>
                <a:schemeClr val="dk1"/>
              </a:solidFill>
              <a:ea typeface="Arial" charset="0"/>
              <a:cs typeface="Arial" charset="0"/>
            </a:endParaRPr>
          </a:p>
          <a:p>
            <a:pPr marL="1016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" sz="1800" dirty="0">
              <a:solidFill>
                <a:schemeClr val="dk1"/>
              </a:solidFill>
              <a:ea typeface="Arial" charset="0"/>
              <a:cs typeface="Arial" charset="0"/>
            </a:endParaRPr>
          </a:p>
        </p:txBody>
      </p:sp>
      <p:sp>
        <p:nvSpPr>
          <p:cNvPr id="6" name="Shape 310"/>
          <p:cNvSpPr txBox="1"/>
          <p:nvPr/>
        </p:nvSpPr>
        <p:spPr>
          <a:xfrm>
            <a:off x="0" y="0"/>
            <a:ext cx="9144000" cy="83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1E3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51C3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File Management Landscape 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A51C3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1612" y="6305266"/>
            <a:ext cx="409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DC2BC-9C26-42ED-9786-2E2FE499DF6C}" type="slidenum">
              <a:rPr kumimoji="0" lang="en-US" sz="478" b="0" i="0" u="none" strike="noStrike" kern="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478" b="0" i="0" u="none" strike="noStrike" kern="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DF84E-A2EA-4119-8CE0-14A4F1A5F460}"/>
              </a:ext>
            </a:extLst>
          </p:cNvPr>
          <p:cNvSpPr txBox="1"/>
          <p:nvPr/>
        </p:nvSpPr>
        <p:spPr>
          <a:xfrm>
            <a:off x="436728" y="1410789"/>
            <a:ext cx="1932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Higher 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8983E-880B-48F3-A013-A66353EE12D7}"/>
              </a:ext>
            </a:extLst>
          </p:cNvPr>
          <p:cNvSpPr txBox="1"/>
          <p:nvPr/>
        </p:nvSpPr>
        <p:spPr>
          <a:xfrm>
            <a:off x="436727" y="3773692"/>
            <a:ext cx="1932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Harvard</a:t>
            </a:r>
          </a:p>
        </p:txBody>
      </p:sp>
    </p:spTree>
    <p:extLst>
      <p:ext uri="{BB962C8B-B14F-4D97-AF65-F5344CB8AC3E}">
        <p14:creationId xmlns:p14="http://schemas.microsoft.com/office/powerpoint/2010/main" val="188097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500" y="149575"/>
            <a:ext cx="80721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0" spc="-25" dirty="0">
                <a:latin typeface="Calibri" panose="020F0502020204030204" pitchFamily="34" charset="0"/>
              </a:rPr>
              <a:t>HUIT File Management Current Initiatives</a:t>
            </a:r>
            <a:endParaRPr b="0" spc="-20"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761" y="1015417"/>
            <a:ext cx="25649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File Share Project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500" y="3011926"/>
            <a:ext cx="22446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Harvard Dropbox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500" y="5035238"/>
            <a:ext cx="2801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7737" y="1427797"/>
            <a:ext cx="3269761" cy="1157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lvl="0" indent="-285750" algn="l" defTabSz="914400" rtl="0" eaLnBrk="1" fontAlgn="auto" latinLnBrk="0" hangingPunct="1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Individual user files on premise based storage to Microsoft O365 OneDrive</a:t>
            </a:r>
          </a:p>
          <a:p>
            <a:pPr marL="292100" marR="5080" lvl="0" indent="-279400" algn="l" defTabSz="914400" rtl="0" eaLnBrk="1" fontAlgn="auto" latinLnBrk="0" hangingPunct="1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/>
              <a:buChar char="•"/>
              <a:tabLst>
                <a:tab pos="2921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  <a:p>
            <a:pPr marL="292100" marR="5080" lvl="0" indent="-279400" algn="l" defTabSz="914400" rtl="0" eaLnBrk="1" fontAlgn="auto" latinLnBrk="0" hangingPunct="1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/>
              <a:buChar char="•"/>
              <a:tabLst>
                <a:tab pos="2921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  <a:p>
            <a:pPr marL="292100" marR="5080" lvl="0" indent="-279400" algn="l" defTabSz="914400" rtl="0" eaLnBrk="1" fontAlgn="auto" latinLnBrk="0" hangingPunct="1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/>
              <a:buChar char="•"/>
              <a:tabLst>
                <a:tab pos="2921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Tx/>
              <a:buFontTx/>
              <a:buNone/>
              <a:tabLst>
                <a:tab pos="292100" algn="l"/>
              </a:tabLst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</p:txBody>
      </p:sp>
      <p:sp>
        <p:nvSpPr>
          <p:cNvPr id="9" name="object 9"/>
          <p:cNvSpPr/>
          <p:nvPr/>
        </p:nvSpPr>
        <p:spPr>
          <a:xfrm>
            <a:off x="333114" y="2892187"/>
            <a:ext cx="8116570" cy="0"/>
          </a:xfrm>
          <a:custGeom>
            <a:avLst/>
            <a:gdLst/>
            <a:ahLst/>
            <a:cxnLst/>
            <a:rect l="l" t="t" r="r" b="b"/>
            <a:pathLst>
              <a:path w="8116570">
                <a:moveTo>
                  <a:pt x="0" y="0"/>
                </a:moveTo>
                <a:lnTo>
                  <a:pt x="8116500" y="1"/>
                </a:lnTo>
              </a:path>
            </a:pathLst>
          </a:custGeom>
          <a:ln w="1270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  <a:sym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3114" y="6484128"/>
            <a:ext cx="8116570" cy="0"/>
          </a:xfrm>
          <a:custGeom>
            <a:avLst/>
            <a:gdLst/>
            <a:ahLst/>
            <a:cxnLst/>
            <a:rect l="l" t="t" r="r" b="b"/>
            <a:pathLst>
              <a:path w="8116570">
                <a:moveTo>
                  <a:pt x="0" y="0"/>
                </a:moveTo>
                <a:lnTo>
                  <a:pt x="8116500" y="1"/>
                </a:lnTo>
              </a:path>
            </a:pathLst>
          </a:custGeom>
          <a:ln w="1270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  <a:sym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1676" y="932683"/>
            <a:ext cx="3482324" cy="39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39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>
                <a:tab pos="2921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</a:p>
          <a:p>
            <a:pPr marL="12700" marR="0" lvl="0" indent="0" algn="l" defTabSz="914400" rtl="0" eaLnBrk="1" fontAlgn="auto" latinLnBrk="0" hangingPunct="1">
              <a:lnSpc>
                <a:spcPts val="1639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>
                <a:tab pos="2921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6445" y="3075142"/>
            <a:ext cx="3105237" cy="100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lvl="0" indent="-1714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Secured w/HarvardKey, managed by HUIT with Enterprise Dropbox support</a:t>
            </a:r>
          </a:p>
          <a:p>
            <a:pPr marL="184150" marR="5080" lvl="0" indent="-1714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Virtually unlimited storage</a:t>
            </a:r>
          </a:p>
          <a:p>
            <a:pPr marL="184150" marR="5080" lvl="0" indent="-1714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Cost savings over consumer accounts</a:t>
            </a:r>
          </a:p>
          <a:p>
            <a:pPr marL="292100" marR="5080" lvl="0" indent="-2794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2100" algn="l"/>
              </a:tabLst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8870500" y="6444344"/>
            <a:ext cx="20553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0347" y="982200"/>
            <a:ext cx="255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8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  <a:sym typeface="Arial"/>
              </a:rPr>
              <a:t>From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06741" y="998319"/>
            <a:ext cx="109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8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To</a:t>
            </a:r>
          </a:p>
        </p:txBody>
      </p:sp>
      <p:sp>
        <p:nvSpPr>
          <p:cNvPr id="30" name="object 6"/>
          <p:cNvSpPr txBox="1"/>
          <p:nvPr/>
        </p:nvSpPr>
        <p:spPr>
          <a:xfrm>
            <a:off x="2132240" y="3096713"/>
            <a:ext cx="2748084" cy="807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lvl="0" indent="-171450" algn="l" defTabSz="914400" rtl="0" eaLnBrk="1" fontAlgn="auto" latinLnBrk="0" hangingPunct="1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Consumer  faculty &amp; researcher Dropbox Accounts to Harvard Dropbox accounts  </a:t>
            </a:r>
            <a:endParaRPr kumimoji="0" lang="en-US" sz="1100" b="0" i="0" u="none" strike="noStrike" kern="1200" cap="none" spc="-5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Tx/>
              <a:buFontTx/>
              <a:buNone/>
              <a:tabLst>
                <a:tab pos="292100" algn="l"/>
              </a:tabLst>
              <a:defRPr/>
            </a:pPr>
            <a:r>
              <a:rPr kumimoji="0" lang="en-US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06" y="1295032"/>
            <a:ext cx="1840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8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FY ‘19 – FY ‘21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8706" y="3245154"/>
            <a:ext cx="1840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8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FY ‘19 – FY ‘20</a:t>
            </a:r>
          </a:p>
        </p:txBody>
      </p:sp>
      <p:pic>
        <p:nvPicPr>
          <p:cNvPr id="226306" name="Picture 9" descr="image002">
            <a:extLst>
              <a:ext uri="{FF2B5EF4-FFF2-40B4-BE49-F238E27FC236}">
                <a16:creationId xmlns:a16="http://schemas.microsoft.com/office/drawing/2014/main" id="{CA431369-DF9D-4A4C-8D55-00CE8CB9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4" y="1744611"/>
            <a:ext cx="987832" cy="55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7" name="Picture 1">
            <a:extLst>
              <a:ext uri="{FF2B5EF4-FFF2-40B4-BE49-F238E27FC236}">
                <a16:creationId xmlns:a16="http://schemas.microsoft.com/office/drawing/2014/main" id="{A8CE5DEF-E054-4733-B9A6-285B732A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3" y="3700429"/>
            <a:ext cx="923899" cy="6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9">
            <a:extLst>
              <a:ext uri="{FF2B5EF4-FFF2-40B4-BE49-F238E27FC236}">
                <a16:creationId xmlns:a16="http://schemas.microsoft.com/office/drawing/2014/main" id="{7AC2F86E-0271-40EC-A205-18E98CCEEC5D}"/>
              </a:ext>
            </a:extLst>
          </p:cNvPr>
          <p:cNvSpPr/>
          <p:nvPr/>
        </p:nvSpPr>
        <p:spPr>
          <a:xfrm>
            <a:off x="273500" y="4734050"/>
            <a:ext cx="8116570" cy="0"/>
          </a:xfrm>
          <a:custGeom>
            <a:avLst/>
            <a:gdLst/>
            <a:ahLst/>
            <a:cxnLst/>
            <a:rect l="l" t="t" r="r" b="b"/>
            <a:pathLst>
              <a:path w="8116570">
                <a:moveTo>
                  <a:pt x="0" y="0"/>
                </a:moveTo>
                <a:lnTo>
                  <a:pt x="8116500" y="1"/>
                </a:lnTo>
              </a:path>
            </a:pathLst>
          </a:custGeom>
          <a:ln w="1270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  <a:sym typeface="Arial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A2569A42-4D22-431E-B9A4-124566A38EAC}"/>
              </a:ext>
            </a:extLst>
          </p:cNvPr>
          <p:cNvSpPr txBox="1"/>
          <p:nvPr/>
        </p:nvSpPr>
        <p:spPr>
          <a:xfrm>
            <a:off x="273500" y="4830713"/>
            <a:ext cx="22446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Secure File Transfer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5BE239-16A4-4D14-A9AC-1DAAA133C094}"/>
              </a:ext>
            </a:extLst>
          </p:cNvPr>
          <p:cNvSpPr txBox="1"/>
          <p:nvPr/>
        </p:nvSpPr>
        <p:spPr>
          <a:xfrm>
            <a:off x="198706" y="5058644"/>
            <a:ext cx="1840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8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FY ’19 - Complete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1344FD83-8495-4C93-879F-483A4F1595F7}"/>
              </a:ext>
            </a:extLst>
          </p:cNvPr>
          <p:cNvSpPr txBox="1"/>
          <p:nvPr/>
        </p:nvSpPr>
        <p:spPr>
          <a:xfrm>
            <a:off x="2236741" y="4885203"/>
            <a:ext cx="3165259" cy="85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lvl="0" indent="-285750" algn="l" defTabSz="914400" rtl="0" eaLnBrk="1" fontAlgn="auto" latinLnBrk="0" hangingPunct="1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Legacy Accellion transfer tool for</a:t>
            </a:r>
          </a:p>
          <a:p>
            <a:pPr marL="12700" marR="5080" lvl="7" indent="0" algn="l" defTabSz="914400" rtl="0" eaLnBrk="1" fontAlgn="auto" latinLnBrk="0" hangingPunct="1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      level 4 file transfer to new </a:t>
            </a:r>
          </a:p>
          <a:p>
            <a:pPr marL="12700" marR="5080" lvl="8" indent="0" algn="l" defTabSz="914400" rtl="0" eaLnBrk="1" fontAlgn="auto" latinLnBrk="0" hangingPunct="1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      Accellion Kiteworks tool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184150" marR="5080" lvl="0" indent="-171450" algn="l" defTabSz="914400" rtl="0" eaLnBrk="1" fontAlgn="auto" latinLnBrk="0" hangingPunct="1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35B4B63E-D13C-4387-9F93-1BADCB0B7343}"/>
              </a:ext>
            </a:extLst>
          </p:cNvPr>
          <p:cNvSpPr txBox="1"/>
          <p:nvPr/>
        </p:nvSpPr>
        <p:spPr>
          <a:xfrm>
            <a:off x="5186444" y="4830713"/>
            <a:ext cx="3105237" cy="1450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lvl="0" indent="-1714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Single, secure sign on with HarvardKey/Duo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Simple, easy to use tool accessible on multiple devices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Consolidated service, managed by HUIT </a:t>
            </a:r>
          </a:p>
          <a:p>
            <a:pPr marL="184150" marR="5080" lvl="0" indent="-17145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292100" marR="5080" lvl="0" indent="-2794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2100" algn="l"/>
              </a:tabLst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DF1A185-6512-45AA-93B8-C50019CD0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14" y="5331789"/>
            <a:ext cx="1052830" cy="877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100DE7-29EA-4816-9880-9CB5B4CF194F}"/>
              </a:ext>
            </a:extLst>
          </p:cNvPr>
          <p:cNvSpPr txBox="1"/>
          <p:nvPr/>
        </p:nvSpPr>
        <p:spPr>
          <a:xfrm>
            <a:off x="198706" y="2487345"/>
            <a:ext cx="2038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  <a:hlinkClick r:id="rId6"/>
              </a:rPr>
              <a:t>fileshare.harvard.edu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14645E-75C7-4A05-A6EF-FD7C0C1E22E4}"/>
              </a:ext>
            </a:extLst>
          </p:cNvPr>
          <p:cNvSpPr txBox="1"/>
          <p:nvPr/>
        </p:nvSpPr>
        <p:spPr>
          <a:xfrm>
            <a:off x="160166" y="6179176"/>
            <a:ext cx="2038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  <a:hlinkClick r:id="rId7"/>
              </a:rPr>
              <a:t>filetransfer.harvard.edu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132764-03E2-4DB0-8B5D-27FF9CF4FC1F}"/>
              </a:ext>
            </a:extLst>
          </p:cNvPr>
          <p:cNvSpPr txBox="1"/>
          <p:nvPr/>
        </p:nvSpPr>
        <p:spPr>
          <a:xfrm>
            <a:off x="197828" y="4426273"/>
            <a:ext cx="2038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  <a:hlinkClick r:id="rId8"/>
              </a:rPr>
              <a:t>Harvard Dropbox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8AFF20-0F6A-470F-B715-46CAA0A281A8}"/>
              </a:ext>
            </a:extLst>
          </p:cNvPr>
          <p:cNvCxnSpPr>
            <a:cxnSpLocks/>
          </p:cNvCxnSpPr>
          <p:nvPr/>
        </p:nvCxnSpPr>
        <p:spPr>
          <a:xfrm>
            <a:off x="3312231" y="1188700"/>
            <a:ext cx="3043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3">
            <a:extLst>
              <a:ext uri="{FF2B5EF4-FFF2-40B4-BE49-F238E27FC236}">
                <a16:creationId xmlns:a16="http://schemas.microsoft.com/office/drawing/2014/main" id="{B9A2475C-466F-4ADF-8BF3-9C8BA34E73D9}"/>
              </a:ext>
            </a:extLst>
          </p:cNvPr>
          <p:cNvSpPr txBox="1"/>
          <p:nvPr/>
        </p:nvSpPr>
        <p:spPr>
          <a:xfrm>
            <a:off x="6120363" y="1063420"/>
            <a:ext cx="25649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Benefits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D261B3-A384-4E25-AAD9-6EE307131FB4}"/>
              </a:ext>
            </a:extLst>
          </p:cNvPr>
          <p:cNvSpPr/>
          <p:nvPr/>
        </p:nvSpPr>
        <p:spPr>
          <a:xfrm>
            <a:off x="5098393" y="1386481"/>
            <a:ext cx="39387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entonSans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Common platform for individual file storage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entonSans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Anywhere, anytime access to files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entonSans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Robust search and share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entonSans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Greater security through elimination of unnecessary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entonSans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Customer cost savings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05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0341-E30B-4504-A3E8-0CE35FC7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24" y="459136"/>
            <a:ext cx="8072150" cy="738664"/>
          </a:xfrm>
        </p:spPr>
        <p:txBody>
          <a:bodyPr/>
          <a:lstStyle/>
          <a:p>
            <a:r>
              <a:rPr lang="en-US" dirty="0">
                <a:solidFill>
                  <a:srgbClr val="A51C30"/>
                </a:solidFill>
              </a:rPr>
              <a:t>Feedback  &amp; Questions</a:t>
            </a:r>
            <a:br>
              <a:rPr lang="en" dirty="0">
                <a:solidFill>
                  <a:srgbClr val="A51C30"/>
                </a:solidFill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2DFF9-6DBC-4D36-9EDB-59358D4E1A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5BF60-552B-4179-8A90-9F4D0DE3EAFA}"/>
              </a:ext>
            </a:extLst>
          </p:cNvPr>
          <p:cNvSpPr txBox="1"/>
          <p:nvPr/>
        </p:nvSpPr>
        <p:spPr>
          <a:xfrm>
            <a:off x="361406" y="2890391"/>
            <a:ext cx="7937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Visit our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  <a:hlinkClick r:id="rId2"/>
              </a:rPr>
              <a:t>HUIT Service Portal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for more information on HUIT Services.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Visit our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  <a:hlinkClick r:id="rId3"/>
              </a:rPr>
              <a:t>https://mso.harvard.edu/overview-file-sharing-options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for tool service descriptions, comparison matrix, and use cases.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F8A23-09DF-4F25-94BA-B9CDBC8EBC4C}"/>
              </a:ext>
            </a:extLst>
          </p:cNvPr>
          <p:cNvSpPr/>
          <p:nvPr/>
        </p:nvSpPr>
        <p:spPr>
          <a:xfrm>
            <a:off x="300446" y="2214306"/>
            <a:ext cx="670124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3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  <a:sym typeface="Arial"/>
              </a:rPr>
              <a:t>How can we better communicate this information ?</a:t>
            </a:r>
          </a:p>
        </p:txBody>
      </p:sp>
    </p:spTree>
    <p:extLst>
      <p:ext uri="{BB962C8B-B14F-4D97-AF65-F5344CB8AC3E}">
        <p14:creationId xmlns:p14="http://schemas.microsoft.com/office/powerpoint/2010/main" val="88628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70F523-1A0A-4664-9A30-3CFCFA81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81" y="964506"/>
            <a:ext cx="8194610" cy="5391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dirty="0">
                <a:latin typeface="Arial Black" panose="020B0A04020102020204" pitchFamily="34" charset="0"/>
              </a:rPr>
              <a:t>As we start the new year, here are reminders of the wonderful things for which you are all thankful!</a:t>
            </a:r>
          </a:p>
        </p:txBody>
      </p:sp>
      <p:pic>
        <p:nvPicPr>
          <p:cNvPr id="18" name="Picture 1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1759290-AAE4-470F-A51E-B5DA982E1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291">
            <a:off x="227735" y="2026290"/>
            <a:ext cx="4501276" cy="3306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28762B-FC68-4088-9871-83BB6983B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5" y="4986249"/>
            <a:ext cx="398884" cy="771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305208-4D1D-46D4-904D-119F76DC4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944">
            <a:off x="4398296" y="4958493"/>
            <a:ext cx="723207" cy="827198"/>
          </a:xfrm>
          <a:prstGeom prst="rect">
            <a:avLst/>
          </a:prstGeom>
        </p:spPr>
      </p:pic>
      <p:pic>
        <p:nvPicPr>
          <p:cNvPr id="32" name="Picture 31" descr="A close up of a map&#10;&#10;Description generated with high confidence">
            <a:extLst>
              <a:ext uri="{FF2B5EF4-FFF2-40B4-BE49-F238E27FC236}">
                <a16:creationId xmlns:a16="http://schemas.microsoft.com/office/drawing/2014/main" id="{EE23B0BA-B1CD-4B8D-9193-4624BEF5A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243">
            <a:off x="4619788" y="1572428"/>
            <a:ext cx="4371036" cy="34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6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/>
            <a:r>
              <a:rPr lang="en-US" sz="3200" dirty="0"/>
              <a:t>FAS Administrators’ Town Hall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19600" y="4462463"/>
            <a:ext cx="4343400" cy="1252537"/>
          </a:xfrm>
        </p:spPr>
        <p:txBody>
          <a:bodyPr/>
          <a:lstStyle/>
          <a:p>
            <a:pPr eaLnBrk="1" hangingPunct="1"/>
            <a:r>
              <a:rPr lang="en-US" sz="2000" b="1" dirty="0"/>
              <a:t>January 17, 2019</a:t>
            </a:r>
          </a:p>
          <a:p>
            <a:pPr eaLnBrk="1" hangingPunct="1"/>
            <a:endParaRPr lang="en-US" sz="800" b="1" dirty="0"/>
          </a:p>
          <a:p>
            <a:pPr eaLnBrk="1" hangingPunct="1"/>
            <a:r>
              <a:rPr lang="en-US" sz="2000" b="1" dirty="0"/>
              <a:t>Tsai Auditorium, CGIS South</a:t>
            </a: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Remarks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310063"/>
            <a:ext cx="505142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Dean Claudine Gay</a:t>
            </a:r>
          </a:p>
          <a:p>
            <a:pPr eaLnBrk="1" hangingPunct="1">
              <a:defRPr/>
            </a:pPr>
            <a:endParaRPr lang="en-US" sz="800" b="1" dirty="0"/>
          </a:p>
          <a:p>
            <a:pPr eaLnBrk="1" hangingPunct="1">
              <a:defRPr/>
            </a:pPr>
            <a:r>
              <a:rPr lang="en-US" sz="1600" i="1" dirty="0"/>
              <a:t>Edgerley Family Dean of the Faculty of Arts and Sciences</a:t>
            </a:r>
          </a:p>
          <a:p>
            <a:pPr eaLnBrk="1" hangingPunct="1">
              <a:defRPr/>
            </a:pPr>
            <a:r>
              <a:rPr lang="en-US" sz="1600" i="1" dirty="0"/>
              <a:t>Wilbur A. Cowett Professor of Government and African and African American Studies</a:t>
            </a:r>
            <a:endParaRPr lang="en-US" sz="1600" b="1" dirty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12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Agenda</a:t>
            </a:r>
          </a:p>
        </p:txBody>
      </p:sp>
      <p:graphicFrame>
        <p:nvGraphicFramePr>
          <p:cNvPr id="5384" name="Group 26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38969087"/>
              </p:ext>
            </p:extLst>
          </p:nvPr>
        </p:nvGraphicFramePr>
        <p:xfrm>
          <a:off x="838200" y="1295400"/>
          <a:ext cx="8763000" cy="5181600"/>
        </p:xfrm>
        <a:graphic>
          <a:graphicData uri="http://schemas.openxmlformats.org/drawingml/2006/table">
            <a:tbl>
              <a:tblPr/>
              <a:tblGrid>
                <a:gridCol w="5090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77172"/>
              </p:ext>
            </p:extLst>
          </p:nvPr>
        </p:nvGraphicFramePr>
        <p:xfrm>
          <a:off x="467553" y="1676400"/>
          <a:ext cx="8649325" cy="671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Connect with FAS Colleagues / Asperin Retirement Party!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092557"/>
                  </a:ext>
                </a:extLst>
              </a:tr>
              <a:tr h="50125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Welcome, Introductions and Updates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Leslie Kirwan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Dean Claudine Gay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FAS Systems Update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Mary Ann Bradley</a:t>
                      </a:r>
                    </a:p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File Management</a:t>
                      </a:r>
                    </a:p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Mike Milligan, Susan DeLellis</a:t>
                      </a:r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Closing / Q &amp; A Session</a:t>
                      </a:r>
                    </a:p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Leslie Kirwan</a:t>
                      </a:r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50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45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682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77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475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577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15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6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Welcome, Introductions and General Updates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310063"/>
            <a:ext cx="467042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Leslie Kirwan</a:t>
            </a:r>
          </a:p>
          <a:p>
            <a:pPr eaLnBrk="1" hangingPunct="1">
              <a:defRPr/>
            </a:pPr>
            <a:r>
              <a:rPr lang="en-US" sz="2000" i="1" dirty="0"/>
              <a:t>Dean for Administration and Finance</a:t>
            </a:r>
          </a:p>
          <a:p>
            <a:pPr eaLnBrk="1" hangingPunct="1">
              <a:defRPr/>
            </a:pPr>
            <a:endParaRPr lang="en-US" sz="2000" i="1" dirty="0"/>
          </a:p>
          <a:p>
            <a:pPr algn="l" eaLnBrk="1" hangingPunct="1">
              <a:defRPr/>
            </a:pPr>
            <a:endParaRPr lang="en-US" sz="900" b="1" dirty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2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8DE2-B0BF-494C-A946-3E39A5B8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Survey on Inclusion &amp; Belonging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D0E37D-CF68-41CF-BB19-06335B968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445" y="1347021"/>
            <a:ext cx="3246120" cy="4941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6FB21-A12B-4955-8666-B097024D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805" y="1347021"/>
            <a:ext cx="3247226" cy="50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0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cs typeface="+mj-cs"/>
              </a:rPr>
              <a:t>Overview of Administrative Systems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4310063"/>
            <a:ext cx="4191000" cy="175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cs typeface="+mn-cs"/>
              </a:rPr>
              <a:t>Mary Ann Bradley </a:t>
            </a:r>
          </a:p>
          <a:p>
            <a:pPr eaLnBrk="1" hangingPunct="1">
              <a:defRPr/>
            </a:pPr>
            <a:r>
              <a:rPr lang="en-US" sz="2000" i="1" dirty="0">
                <a:cs typeface="+mn-cs"/>
              </a:rPr>
              <a:t>Associate Dean for Administrative Operations </a:t>
            </a:r>
          </a:p>
          <a:p>
            <a:pPr algn="l" eaLnBrk="1" hangingPunct="1"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3400" y="4343400"/>
            <a:ext cx="312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37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924800" cy="914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 Overview of Administrative Systems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305143"/>
              </p:ext>
            </p:extLst>
          </p:nvPr>
        </p:nvGraphicFramePr>
        <p:xfrm>
          <a:off x="533400" y="1295400"/>
          <a:ext cx="8423274" cy="5547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137">
                <a:tc>
                  <a:txBody>
                    <a:bodyPr/>
                    <a:lstStyle/>
                    <a:p>
                      <a:pPr marL="58738" indent="0" algn="l"/>
                      <a:r>
                        <a:rPr lang="en-US" sz="2400" dirty="0"/>
                        <a:t>Post </a:t>
                      </a:r>
                      <a:r>
                        <a:rPr lang="en-US" sz="2400" baseline="0" dirty="0"/>
                        <a:t>Implementation Support/Enhancements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1C30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/>
                      <a:r>
                        <a:rPr lang="en-US" sz="2400" dirty="0"/>
                        <a:t>Active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1C30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/>
                      <a:r>
                        <a:rPr lang="en-US" sz="2400" dirty="0"/>
                        <a:t>What Comes next…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1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863">
                <a:tc>
                  <a:txBody>
                    <a:bodyPr/>
                    <a:lstStyle/>
                    <a:p>
                      <a:pPr marL="285750" indent="-22701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Concur</a:t>
                      </a:r>
                    </a:p>
                    <a:p>
                      <a:pPr marL="285750" indent="-22701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GMAS</a:t>
                      </a:r>
                    </a:p>
                    <a:p>
                      <a:pPr marL="285750" indent="-22701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Harvard Training Portal (HTP)</a:t>
                      </a:r>
                    </a:p>
                    <a:p>
                      <a:pPr marL="285750" indent="-22701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OBI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Harvard Careers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8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Harvard Phone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Contingent Workforce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Buy2Pay</a:t>
                      </a:r>
                    </a:p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Position Tracking &amp; Reporting</a:t>
                      </a:r>
                    </a:p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Aurora   </a:t>
                      </a:r>
                    </a:p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File Share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I-9/E-verify</a:t>
                      </a:r>
                    </a:p>
                    <a:p>
                      <a:pPr marL="285750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Administration and Compliance Program </a:t>
                      </a:r>
                    </a:p>
                    <a:p>
                      <a:pPr marL="285750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PeopleSoft Mobile Changes</a:t>
                      </a:r>
                    </a:p>
                    <a:p>
                      <a:pPr marL="285750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Spectra Enhancements</a:t>
                      </a:r>
                    </a:p>
                    <a:p>
                      <a:pPr marL="285750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 Dashboard</a:t>
                      </a:r>
                    </a:p>
                    <a:p>
                      <a:pPr marL="58737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2701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27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Policy Updates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9F396-4004-481F-A930-B39DA8CCB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66825"/>
            <a:ext cx="8423275" cy="5210175"/>
          </a:xfrm>
        </p:spPr>
        <p:txBody>
          <a:bodyPr/>
          <a:lstStyle/>
          <a:p>
            <a:r>
              <a:rPr lang="en-US" b="1" dirty="0"/>
              <a:t>Software Accounting Policy – effective January 1, 2019:</a:t>
            </a:r>
          </a:p>
          <a:p>
            <a:pPr lvl="1"/>
            <a:r>
              <a:rPr lang="en-US" dirty="0"/>
              <a:t>This policy defines when costs for purchased and internally-developed software or cloud-hosting arrangements must be capitalized at the University. </a:t>
            </a:r>
          </a:p>
          <a:p>
            <a:pPr lvl="1"/>
            <a:r>
              <a:rPr lang="en-US" dirty="0"/>
              <a:t>All software purchases and applications may be subject to restrictions based on </a:t>
            </a:r>
            <a:r>
              <a:rPr lang="en-US" dirty="0">
                <a:hlinkClick r:id="rId3"/>
              </a:rPr>
              <a:t>Harvard’s Enterprise Security Policy</a:t>
            </a:r>
            <a:r>
              <a:rPr lang="en-US" dirty="0"/>
              <a:t> and may require other components such as the accessibility standards. Contact your local IT office prior to purchasing software. </a:t>
            </a:r>
          </a:p>
          <a:p>
            <a:pPr lvl="1"/>
            <a:endParaRPr lang="en-US" sz="800" dirty="0"/>
          </a:p>
          <a:p>
            <a:r>
              <a:rPr lang="en-US" b="1" dirty="0"/>
              <a:t>Independent Contractors – coming later this Spring:</a:t>
            </a:r>
          </a:p>
          <a:p>
            <a:endParaRPr lang="en-US" sz="800" dirty="0"/>
          </a:p>
          <a:p>
            <a:pPr marL="627063" lvl="1" indent="-285750">
              <a:spcBef>
                <a:spcPts val="0"/>
              </a:spcBef>
            </a:pPr>
            <a:r>
              <a:rPr lang="en-US" dirty="0"/>
              <a:t>Addresses provision in MA law: </a:t>
            </a:r>
            <a:r>
              <a:rPr lang="en-US" u="sng" dirty="0"/>
              <a:t>presumption</a:t>
            </a:r>
            <a:r>
              <a:rPr lang="en-US" dirty="0"/>
              <a:t> is that any worker performing services is an employee </a:t>
            </a:r>
            <a:r>
              <a:rPr lang="en-US" u="sng" dirty="0"/>
              <a:t>unless</a:t>
            </a:r>
            <a:r>
              <a:rPr lang="en-US" dirty="0"/>
              <a:t> the engagement satisfies every element of the MA three-part test.</a:t>
            </a:r>
          </a:p>
          <a:p>
            <a:pPr marL="627063" lvl="1" indent="-285750">
              <a:spcBef>
                <a:spcPts val="0"/>
              </a:spcBef>
            </a:pPr>
            <a:r>
              <a:rPr lang="en-US" dirty="0"/>
              <a:t>Streamlined process for low-risk engagements (one-time engagements &lt; $3K that meet the three-part test) </a:t>
            </a:r>
          </a:p>
          <a:p>
            <a:pPr marL="627063" lvl="1" indent="-285750">
              <a:spcBef>
                <a:spcPts val="0"/>
              </a:spcBef>
            </a:pPr>
            <a:r>
              <a:rPr lang="en-US" dirty="0"/>
              <a:t>Gives simplified guidance on how to apply IC test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970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BPS Template">
  <a:themeElements>
    <a:clrScheme name="EBPS Template 10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67EB9"/>
      </a:accent1>
      <a:accent2>
        <a:srgbClr val="ED8500"/>
      </a:accent2>
      <a:accent3>
        <a:srgbClr val="FFFFFF"/>
      </a:accent3>
      <a:accent4>
        <a:srgbClr val="000000"/>
      </a:accent4>
      <a:accent5>
        <a:srgbClr val="B4C0D9"/>
      </a:accent5>
      <a:accent6>
        <a:srgbClr val="D77800"/>
      </a:accent6>
      <a:hlink>
        <a:srgbClr val="0033CC"/>
      </a:hlink>
      <a:folHlink>
        <a:srgbClr val="B2B2B2"/>
      </a:folHlink>
    </a:clrScheme>
    <a:fontScheme name="EBP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BP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9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B6B6B6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10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7EB9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B4C0D9"/>
        </a:accent5>
        <a:accent6>
          <a:srgbClr val="D77800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 Deck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ver-Informal-Template-V2">
  <a:themeElements>
    <a:clrScheme name="Cover-Informal-Template-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-Informal-Template-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ver-Informal-Template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-Informal-Template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-Informal-Template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-Informal-Template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-Informal-Template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-Informal-Template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-Informal-Template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-Informal-Template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-Informal-Template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-Informal-Template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-Informal-Template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-Informal-Template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HPAC_PPT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Slide">
  <a:themeElements>
    <a:clrScheme name="3_Slide 6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293352"/>
      </a:hlink>
      <a:folHlink>
        <a:srgbClr val="4E84C4"/>
      </a:folHlink>
    </a:clrScheme>
    <a:fontScheme name="3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Slide">
  <a:themeElements>
    <a:clrScheme name="3_Slide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3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Slide">
  <a:themeElements>
    <a:clrScheme name="3_Slide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3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HUIT PPT Template 1.13.12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HUIT PPT Template 1.11.12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HUIT PPT Template 1.11.12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EBPS Template">
  <a:themeElements>
    <a:clrScheme name="EBPS Template 10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67EB9"/>
      </a:accent1>
      <a:accent2>
        <a:srgbClr val="ED8500"/>
      </a:accent2>
      <a:accent3>
        <a:srgbClr val="FFFFFF"/>
      </a:accent3>
      <a:accent4>
        <a:srgbClr val="000000"/>
      </a:accent4>
      <a:accent5>
        <a:srgbClr val="B4C0D9"/>
      </a:accent5>
      <a:accent6>
        <a:srgbClr val="D77800"/>
      </a:accent6>
      <a:hlink>
        <a:srgbClr val="0033CC"/>
      </a:hlink>
      <a:folHlink>
        <a:srgbClr val="B2B2B2"/>
      </a:folHlink>
    </a:clrScheme>
    <a:fontScheme name="EBP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BP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9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B6B6B6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10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7EB9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B4C0D9"/>
        </a:accent5>
        <a:accent6>
          <a:srgbClr val="D77800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lide">
  <a:themeElements>
    <a:clrScheme name="3_Slide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3_Slid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EBPS Template">
  <a:themeElements>
    <a:clrScheme name="EBPS Template 10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67EB9"/>
      </a:accent1>
      <a:accent2>
        <a:srgbClr val="ED8500"/>
      </a:accent2>
      <a:accent3>
        <a:srgbClr val="FFFFFF"/>
      </a:accent3>
      <a:accent4>
        <a:srgbClr val="000000"/>
      </a:accent4>
      <a:accent5>
        <a:srgbClr val="B4C0D9"/>
      </a:accent5>
      <a:accent6>
        <a:srgbClr val="D77800"/>
      </a:accent6>
      <a:hlink>
        <a:srgbClr val="0033CC"/>
      </a:hlink>
      <a:folHlink>
        <a:srgbClr val="B2B2B2"/>
      </a:folHlink>
    </a:clrScheme>
    <a:fontScheme name="EBP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BP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9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B6B6B6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10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7EB9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B4C0D9"/>
        </a:accent5>
        <a:accent6>
          <a:srgbClr val="D77800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HIUIT Template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IUIT Template" id="{6FE9F0C1-D7E1-441B-B959-1D83ED741C14}" vid="{76E52DD5-CBEE-41E5-B71C-E525ACE66905}"/>
    </a:ext>
  </a:extLst>
</a:theme>
</file>

<file path=ppt/theme/theme22.xml><?xml version="1.0" encoding="utf-8"?>
<a:theme xmlns:a="http://schemas.openxmlformats.org/drawingml/2006/main" name="Slide Without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3_HUIT PPT Template 1.11.12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HPAC_PPT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HUIT PPT Template 1.11.12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fss_2011_theme">
  <a:themeElements>
    <a:clrScheme name="HPAC_Powerpoint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CWD Master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70C0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FEB22 Taxable Reimbursements Brown Bag.pptx" id="{B84A36EA-4C89-4EBC-8EC3-C8C47BDD8F38}" vid="{5A729A8A-311A-4019-A221-AC3DDA326FEB}"/>
    </a:ext>
  </a:extLst>
</a:theme>
</file>

<file path=ppt/theme/theme28.xml><?xml version="1.0" encoding="utf-8"?>
<a:theme xmlns:a="http://schemas.openxmlformats.org/drawingml/2006/main" name="2_CWD Mast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FEB22 Taxable Reimbursements Brown Bag.pptx" id="{B84A36EA-4C89-4EBC-8EC3-C8C47BDD8F38}" vid="{5A729A8A-311A-4019-A221-AC3DDA326FEB}"/>
    </a:ext>
  </a:extLst>
</a:theme>
</file>

<file path=ppt/theme/theme29.xml><?xml version="1.0" encoding="utf-8"?>
<a:theme xmlns:a="http://schemas.openxmlformats.org/drawingml/2006/main" name="1_Collaboration Working Group - 042414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Calibri - Custom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_HUIT_PPT_Template_Blank_8.11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ss_2011_theme">
  <a:themeElements>
    <a:clrScheme name="HPAC_Powerpoint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adTheme">
  <a:themeElements>
    <a:clrScheme name="HPAC_Powerpoint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Theme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HUIT Closing Thank you Slide">
  <a:themeElements>
    <a:clrScheme name="Harvard Email">
      <a:dk1>
        <a:srgbClr val="1E1E1E"/>
      </a:dk1>
      <a:lt1>
        <a:srgbClr val="FFFFFF"/>
      </a:lt1>
      <a:dk2>
        <a:srgbClr val="293352"/>
      </a:dk2>
      <a:lt2>
        <a:srgbClr val="F3F3F1"/>
      </a:lt2>
      <a:accent1>
        <a:srgbClr val="4E84C4"/>
      </a:accent1>
      <a:accent2>
        <a:srgbClr val="A51C30"/>
      </a:accent2>
      <a:accent3>
        <a:srgbClr val="52854C"/>
      </a:accent3>
      <a:accent4>
        <a:srgbClr val="C3D7A4"/>
      </a:accent4>
      <a:accent5>
        <a:srgbClr val="8C8179"/>
      </a:accent5>
      <a:accent6>
        <a:srgbClr val="8996A0"/>
      </a:accent6>
      <a:hlink>
        <a:srgbClr val="BAC5C6"/>
      </a:hlink>
      <a:folHlink>
        <a:srgbClr val="DE7008"/>
      </a:folHlink>
    </a:clrScheme>
    <a:fontScheme name="Closing Thank you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fss_2011_theme">
  <a:themeElements>
    <a:clrScheme name="HPAC_Powerpoint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EBPS Template">
  <a:themeElements>
    <a:clrScheme name="EBPS Template 10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67EB9"/>
      </a:accent1>
      <a:accent2>
        <a:srgbClr val="ED8500"/>
      </a:accent2>
      <a:accent3>
        <a:srgbClr val="FFFFFF"/>
      </a:accent3>
      <a:accent4>
        <a:srgbClr val="000000"/>
      </a:accent4>
      <a:accent5>
        <a:srgbClr val="B4C0D9"/>
      </a:accent5>
      <a:accent6>
        <a:srgbClr val="D77800"/>
      </a:accent6>
      <a:hlink>
        <a:srgbClr val="0033CC"/>
      </a:hlink>
      <a:folHlink>
        <a:srgbClr val="B2B2B2"/>
      </a:folHlink>
    </a:clrScheme>
    <a:fontScheme name="EBP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BP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9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B6B6B6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10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7EB9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B4C0D9"/>
        </a:accent5>
        <a:accent6>
          <a:srgbClr val="D77800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10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2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3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4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5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6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7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8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9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EBPS_Template</Template>
  <TotalTime>20410</TotalTime>
  <Words>1050</Words>
  <Application>Microsoft Office PowerPoint</Application>
  <PresentationFormat>On-screen Show (4:3)</PresentationFormat>
  <Paragraphs>229</Paragraphs>
  <Slides>18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62" baseType="lpstr">
      <vt:lpstr>MS PGothic</vt:lpstr>
      <vt:lpstr>MS PGothic</vt:lpstr>
      <vt:lpstr>Arial</vt:lpstr>
      <vt:lpstr>Arial Black</vt:lpstr>
      <vt:lpstr>BentonSans</vt:lpstr>
      <vt:lpstr>Calibri</vt:lpstr>
      <vt:lpstr>Calibri Light</vt:lpstr>
      <vt:lpstr>Constantia</vt:lpstr>
      <vt:lpstr>Helvetica</vt:lpstr>
      <vt:lpstr>Lucida Calligraphy</vt:lpstr>
      <vt:lpstr>Times New Roman</vt:lpstr>
      <vt:lpstr>Wingdings</vt:lpstr>
      <vt:lpstr>EBPS Template</vt:lpstr>
      <vt:lpstr>3_Slide</vt:lpstr>
      <vt:lpstr>_HUIT_PPT_Template_Blank_8.11</vt:lpstr>
      <vt:lpstr>fss_2011_theme</vt:lpstr>
      <vt:lpstr>fadTheme</vt:lpstr>
      <vt:lpstr>Default Theme</vt:lpstr>
      <vt:lpstr>HUIT Closing Thank you Slide</vt:lpstr>
      <vt:lpstr>13_fss_2011_theme</vt:lpstr>
      <vt:lpstr>4_EBPS Template</vt:lpstr>
      <vt:lpstr>Blank Deck</vt:lpstr>
      <vt:lpstr>Cover-Informal-Template-V2</vt:lpstr>
      <vt:lpstr>HPAC_PPT</vt:lpstr>
      <vt:lpstr>5_Slide</vt:lpstr>
      <vt:lpstr>6_Slide</vt:lpstr>
      <vt:lpstr>7_Slide</vt:lpstr>
      <vt:lpstr>HUIT PPT Template 1.13.12</vt:lpstr>
      <vt:lpstr>HUIT PPT Template 1.11.12</vt:lpstr>
      <vt:lpstr>1_HUIT PPT Template 1.11.12</vt:lpstr>
      <vt:lpstr>5_EBPS Template</vt:lpstr>
      <vt:lpstr>2_EBPS Template</vt:lpstr>
      <vt:lpstr>HIUIT Template</vt:lpstr>
      <vt:lpstr>Slide Without Line</vt:lpstr>
      <vt:lpstr>3_HUIT PPT Template 1.11.12</vt:lpstr>
      <vt:lpstr>1_HPAC_PPT</vt:lpstr>
      <vt:lpstr>2_HUIT PPT Template 1.11.12</vt:lpstr>
      <vt:lpstr>1_fss_2011_theme</vt:lpstr>
      <vt:lpstr>1_CWD Master</vt:lpstr>
      <vt:lpstr>2_CWD Master</vt:lpstr>
      <vt:lpstr>1_Collaboration Working Group - 042414</vt:lpstr>
      <vt:lpstr>1_Office Theme</vt:lpstr>
      <vt:lpstr>Office Theme</vt:lpstr>
      <vt:lpstr>think-cell Slide</vt:lpstr>
      <vt:lpstr>FAS Dean’s Distinction</vt:lpstr>
      <vt:lpstr>FAS Administrators’ Town Hall</vt:lpstr>
      <vt:lpstr>Remarks</vt:lpstr>
      <vt:lpstr>Agenda</vt:lpstr>
      <vt:lpstr>Welcome, Introductions and General Updates</vt:lpstr>
      <vt:lpstr>University Survey on Inclusion &amp; Belonging</vt:lpstr>
      <vt:lpstr>Overview of Administrative Systems</vt:lpstr>
      <vt:lpstr> Overview of Administrative Systems</vt:lpstr>
      <vt:lpstr>Policy Updates </vt:lpstr>
      <vt:lpstr>Mark your calendars! </vt:lpstr>
      <vt:lpstr>Mark your calendars!</vt:lpstr>
      <vt:lpstr>File Management</vt:lpstr>
      <vt:lpstr> File Management      </vt:lpstr>
      <vt:lpstr>PowerPoint Presentation</vt:lpstr>
      <vt:lpstr>PowerPoint Presentation</vt:lpstr>
      <vt:lpstr>HUIT File Management Current Initiatives</vt:lpstr>
      <vt:lpstr>Feedback  &amp; Questions </vt:lpstr>
      <vt:lpstr>As we start the new year, here are reminders of the wonderful things for which you are all thankful!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Harvard University Enterprise Budgeting and Planning Ssytem Project  Technical Workshop</dc:title>
  <dc:creator>jaweaver</dc:creator>
  <cp:lastModifiedBy>Nasson, Stephanie</cp:lastModifiedBy>
  <cp:revision>1626</cp:revision>
  <cp:lastPrinted>2019-01-17T16:43:27Z</cp:lastPrinted>
  <dcterms:created xsi:type="dcterms:W3CDTF">2007-07-03T14:11:21Z</dcterms:created>
  <dcterms:modified xsi:type="dcterms:W3CDTF">2019-01-18T14:37:59Z</dcterms:modified>
</cp:coreProperties>
</file>