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6" r:id="rId2"/>
    <p:sldMasterId id="2147483698" r:id="rId3"/>
    <p:sldMasterId id="2147483710" r:id="rId4"/>
    <p:sldMasterId id="2147483722" r:id="rId5"/>
    <p:sldMasterId id="2147483734" r:id="rId6"/>
  </p:sldMasterIdLst>
  <p:notesMasterIdLst>
    <p:notesMasterId r:id="rId24"/>
  </p:notesMasterIdLst>
  <p:handoutMasterIdLst>
    <p:handoutMasterId r:id="rId25"/>
  </p:handoutMasterIdLst>
  <p:sldIdLst>
    <p:sldId id="256" r:id="rId7"/>
    <p:sldId id="258" r:id="rId8"/>
    <p:sldId id="270" r:id="rId9"/>
    <p:sldId id="259" r:id="rId10"/>
    <p:sldId id="260" r:id="rId11"/>
    <p:sldId id="268" r:id="rId12"/>
    <p:sldId id="266" r:id="rId13"/>
    <p:sldId id="262" r:id="rId14"/>
    <p:sldId id="261" r:id="rId15"/>
    <p:sldId id="265" r:id="rId16"/>
    <p:sldId id="267" r:id="rId17"/>
    <p:sldId id="276" r:id="rId18"/>
    <p:sldId id="278" r:id="rId19"/>
    <p:sldId id="279" r:id="rId20"/>
    <p:sldId id="280" r:id="rId21"/>
    <p:sldId id="281" r:id="rId22"/>
    <p:sldId id="288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vingston, Emily" initials="LE" lastIdx="1" clrIdx="0">
    <p:extLst>
      <p:ext uri="{19B8F6BF-5375-455C-9EA6-DF929625EA0E}">
        <p15:presenceInfo xmlns:p15="http://schemas.microsoft.com/office/powerpoint/2012/main" userId="S-1-5-21-1191599065-4274392095-3078430509-672604" providerId="AD"/>
      </p:ext>
    </p:extLst>
  </p:cmAuthor>
  <p:cmAuthor id="2" name="Kittredge, Karen J." initials="KKJ" lastIdx="3" clrIdx="1">
    <p:extLst>
      <p:ext uri="{19B8F6BF-5375-455C-9EA6-DF929625EA0E}">
        <p15:presenceInfo xmlns:p15="http://schemas.microsoft.com/office/powerpoint/2012/main" userId="S-1-5-21-1191599065-4274392095-3078430509-63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F34B7-C4F5-4A43-8737-98A05C9A76B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D946D5-9577-4A1C-B94A-95CFF541EF76}">
      <dgm:prSet phldrT="[Text]"/>
      <dgm:spPr>
        <a:xfrm>
          <a:off x="7300" y="1431485"/>
          <a:ext cx="2181894" cy="186142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"Preparer Role"</a:t>
          </a:r>
        </a:p>
        <a:p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Card Administrator/  Delegate Exception</a:t>
          </a:r>
        </a:p>
        <a:p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OR</a:t>
          </a:r>
        </a:p>
        <a:p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Delegate</a:t>
          </a:r>
        </a:p>
        <a:p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Preparers Concur Report</a:t>
          </a:r>
        </a:p>
      </dgm:t>
    </dgm:pt>
    <dgm:pt modelId="{1B32F891-7505-4B07-B84F-1C76C5874732}" type="parTrans" cxnId="{C0553E51-9CFA-4573-B564-11897C09DD08}">
      <dgm:prSet/>
      <dgm:spPr/>
      <dgm:t>
        <a:bodyPr/>
        <a:lstStyle/>
        <a:p>
          <a:endParaRPr lang="en-US"/>
        </a:p>
      </dgm:t>
    </dgm:pt>
    <dgm:pt modelId="{4EC61363-0001-4697-ABFD-A3B705497A12}" type="sibTrans" cxnId="{C0553E51-9CFA-4573-B564-11897C09DD08}">
      <dgm:prSet/>
      <dgm:spPr>
        <a:xfrm>
          <a:off x="2407384" y="2091645"/>
          <a:ext cx="462561" cy="541109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1DD78C2-04D6-41DC-9035-1BB02FA34CE2}">
      <dgm:prSet phldrT="[Text]"/>
      <dgm:spPr>
        <a:xfrm>
          <a:off x="3061952" y="1431485"/>
          <a:ext cx="2181894" cy="186142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"Submitter Role"</a:t>
          </a:r>
        </a:p>
        <a:p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Card Administrator/Delegate Exception reviews and submits Concur report to tub/unit Concur Approver</a:t>
          </a:r>
        </a:p>
      </dgm:t>
    </dgm:pt>
    <dgm:pt modelId="{4E896A80-E764-46BC-BD4D-DD16E00AC240}" type="parTrans" cxnId="{0DA042DB-125A-4959-9632-37BF45DB217A}">
      <dgm:prSet/>
      <dgm:spPr/>
      <dgm:t>
        <a:bodyPr/>
        <a:lstStyle/>
        <a:p>
          <a:endParaRPr lang="en-US"/>
        </a:p>
      </dgm:t>
    </dgm:pt>
    <dgm:pt modelId="{4400F553-8132-4C38-9625-3C95074D9F85}" type="sibTrans" cxnId="{0DA042DB-125A-4959-9632-37BF45DB217A}">
      <dgm:prSet/>
      <dgm:spPr>
        <a:xfrm>
          <a:off x="5462036" y="2091645"/>
          <a:ext cx="462561" cy="541109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607FF3E-1690-49A2-ABE2-5352E05451ED}">
      <dgm:prSet phldrT="[Text]"/>
      <dgm:spPr>
        <a:xfrm>
          <a:off x="6116605" y="1431485"/>
          <a:ext cx="2181894" cy="186142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"Approver Role"</a:t>
          </a:r>
        </a:p>
        <a:p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Tub/unit Concur Approver reviews and approves Concur report to Central for processing</a:t>
          </a:r>
        </a:p>
      </dgm:t>
    </dgm:pt>
    <dgm:pt modelId="{7C5E0387-2610-4F2A-85D1-F7A296796D22}" type="parTrans" cxnId="{582E13AA-C72A-4CB2-8B03-2D9BF366AAF1}">
      <dgm:prSet/>
      <dgm:spPr/>
      <dgm:t>
        <a:bodyPr/>
        <a:lstStyle/>
        <a:p>
          <a:endParaRPr lang="en-US"/>
        </a:p>
      </dgm:t>
    </dgm:pt>
    <dgm:pt modelId="{0FC77F3A-D035-401E-AC99-0644E7B7C0FE}" type="sibTrans" cxnId="{582E13AA-C72A-4CB2-8B03-2D9BF366AAF1}">
      <dgm:prSet/>
      <dgm:spPr/>
      <dgm:t>
        <a:bodyPr/>
        <a:lstStyle/>
        <a:p>
          <a:endParaRPr lang="en-US"/>
        </a:p>
      </dgm:t>
    </dgm:pt>
    <dgm:pt modelId="{E9A607B2-F75F-4410-8442-F077C9A960C6}" type="pres">
      <dgm:prSet presAssocID="{A03F34B7-C4F5-4A43-8737-98A05C9A76B4}" presName="Name0" presStyleCnt="0">
        <dgm:presLayoutVars>
          <dgm:dir/>
          <dgm:resizeHandles val="exact"/>
        </dgm:presLayoutVars>
      </dgm:prSet>
      <dgm:spPr/>
    </dgm:pt>
    <dgm:pt modelId="{E82A1FD7-C0D6-4CEF-BA3F-B4C15738D2E8}" type="pres">
      <dgm:prSet presAssocID="{14D946D5-9577-4A1C-B94A-95CFF541EF76}" presName="node" presStyleLbl="node1" presStyleIdx="0" presStyleCnt="3">
        <dgm:presLayoutVars>
          <dgm:bulletEnabled val="1"/>
        </dgm:presLayoutVars>
      </dgm:prSet>
      <dgm:spPr/>
    </dgm:pt>
    <dgm:pt modelId="{A40DBFEE-14A1-44F6-AA93-C65E71CEE6C9}" type="pres">
      <dgm:prSet presAssocID="{4EC61363-0001-4697-ABFD-A3B705497A12}" presName="sibTrans" presStyleLbl="sibTrans2D1" presStyleIdx="0" presStyleCnt="2"/>
      <dgm:spPr/>
    </dgm:pt>
    <dgm:pt modelId="{932CE118-7F22-46F7-BE16-04EEAF520152}" type="pres">
      <dgm:prSet presAssocID="{4EC61363-0001-4697-ABFD-A3B705497A12}" presName="connectorText" presStyleLbl="sibTrans2D1" presStyleIdx="0" presStyleCnt="2"/>
      <dgm:spPr/>
    </dgm:pt>
    <dgm:pt modelId="{57EF6B63-EF24-43E5-8C5D-31A736269BE7}" type="pres">
      <dgm:prSet presAssocID="{B1DD78C2-04D6-41DC-9035-1BB02FA34CE2}" presName="node" presStyleLbl="node1" presStyleIdx="1" presStyleCnt="3">
        <dgm:presLayoutVars>
          <dgm:bulletEnabled val="1"/>
        </dgm:presLayoutVars>
      </dgm:prSet>
      <dgm:spPr/>
    </dgm:pt>
    <dgm:pt modelId="{2AA6DE46-47FA-41D1-8F7F-6C8DEDC6E2AC}" type="pres">
      <dgm:prSet presAssocID="{4400F553-8132-4C38-9625-3C95074D9F85}" presName="sibTrans" presStyleLbl="sibTrans2D1" presStyleIdx="1" presStyleCnt="2"/>
      <dgm:spPr/>
    </dgm:pt>
    <dgm:pt modelId="{7429CE71-6AD8-4AA3-B649-5761ADA51970}" type="pres">
      <dgm:prSet presAssocID="{4400F553-8132-4C38-9625-3C95074D9F85}" presName="connectorText" presStyleLbl="sibTrans2D1" presStyleIdx="1" presStyleCnt="2"/>
      <dgm:spPr/>
    </dgm:pt>
    <dgm:pt modelId="{D664CC7A-A13C-420C-BD76-97150E9C1E13}" type="pres">
      <dgm:prSet presAssocID="{3607FF3E-1690-49A2-ABE2-5352E05451ED}" presName="node" presStyleLbl="node1" presStyleIdx="2" presStyleCnt="3">
        <dgm:presLayoutVars>
          <dgm:bulletEnabled val="1"/>
        </dgm:presLayoutVars>
      </dgm:prSet>
      <dgm:spPr/>
    </dgm:pt>
  </dgm:ptLst>
  <dgm:cxnLst>
    <dgm:cxn modelId="{F9CE4E27-BF9B-4E0A-A9FC-7D3D104DAF25}" type="presOf" srcId="{A03F34B7-C4F5-4A43-8737-98A05C9A76B4}" destId="{E9A607B2-F75F-4410-8442-F077C9A960C6}" srcOrd="0" destOrd="0" presId="urn:microsoft.com/office/officeart/2005/8/layout/process1"/>
    <dgm:cxn modelId="{28DCFD36-0790-420D-8C05-AD24184949EB}" type="presOf" srcId="{4EC61363-0001-4697-ABFD-A3B705497A12}" destId="{932CE118-7F22-46F7-BE16-04EEAF520152}" srcOrd="1" destOrd="0" presId="urn:microsoft.com/office/officeart/2005/8/layout/process1"/>
    <dgm:cxn modelId="{C0553E51-9CFA-4573-B564-11897C09DD08}" srcId="{A03F34B7-C4F5-4A43-8737-98A05C9A76B4}" destId="{14D946D5-9577-4A1C-B94A-95CFF541EF76}" srcOrd="0" destOrd="0" parTransId="{1B32F891-7505-4B07-B84F-1C76C5874732}" sibTransId="{4EC61363-0001-4697-ABFD-A3B705497A12}"/>
    <dgm:cxn modelId="{C72E088E-F9CE-4D72-8879-611504FE8F81}" type="presOf" srcId="{4EC61363-0001-4697-ABFD-A3B705497A12}" destId="{A40DBFEE-14A1-44F6-AA93-C65E71CEE6C9}" srcOrd="0" destOrd="0" presId="urn:microsoft.com/office/officeart/2005/8/layout/process1"/>
    <dgm:cxn modelId="{2E388796-0C51-4E9A-AADE-11B8500E96EC}" type="presOf" srcId="{B1DD78C2-04D6-41DC-9035-1BB02FA34CE2}" destId="{57EF6B63-EF24-43E5-8C5D-31A736269BE7}" srcOrd="0" destOrd="0" presId="urn:microsoft.com/office/officeart/2005/8/layout/process1"/>
    <dgm:cxn modelId="{6986039A-075A-4DF0-8A8F-EE287A446C71}" type="presOf" srcId="{3607FF3E-1690-49A2-ABE2-5352E05451ED}" destId="{D664CC7A-A13C-420C-BD76-97150E9C1E13}" srcOrd="0" destOrd="0" presId="urn:microsoft.com/office/officeart/2005/8/layout/process1"/>
    <dgm:cxn modelId="{582E13AA-C72A-4CB2-8B03-2D9BF366AAF1}" srcId="{A03F34B7-C4F5-4A43-8737-98A05C9A76B4}" destId="{3607FF3E-1690-49A2-ABE2-5352E05451ED}" srcOrd="2" destOrd="0" parTransId="{7C5E0387-2610-4F2A-85D1-F7A296796D22}" sibTransId="{0FC77F3A-D035-401E-AC99-0644E7B7C0FE}"/>
    <dgm:cxn modelId="{6BBD14C3-4494-47A1-AF68-A2C0EB5C82EB}" type="presOf" srcId="{14D946D5-9577-4A1C-B94A-95CFF541EF76}" destId="{E82A1FD7-C0D6-4CEF-BA3F-B4C15738D2E8}" srcOrd="0" destOrd="0" presId="urn:microsoft.com/office/officeart/2005/8/layout/process1"/>
    <dgm:cxn modelId="{168103D4-334A-4A17-88E7-86F54AA6FCEF}" type="presOf" srcId="{4400F553-8132-4C38-9625-3C95074D9F85}" destId="{2AA6DE46-47FA-41D1-8F7F-6C8DEDC6E2AC}" srcOrd="0" destOrd="0" presId="urn:microsoft.com/office/officeart/2005/8/layout/process1"/>
    <dgm:cxn modelId="{0DA042DB-125A-4959-9632-37BF45DB217A}" srcId="{A03F34B7-C4F5-4A43-8737-98A05C9A76B4}" destId="{B1DD78C2-04D6-41DC-9035-1BB02FA34CE2}" srcOrd="1" destOrd="0" parTransId="{4E896A80-E764-46BC-BD4D-DD16E00AC240}" sibTransId="{4400F553-8132-4C38-9625-3C95074D9F85}"/>
    <dgm:cxn modelId="{647A36E0-F31E-4792-BE35-AF68D09CB6A6}" type="presOf" srcId="{4400F553-8132-4C38-9625-3C95074D9F85}" destId="{7429CE71-6AD8-4AA3-B649-5761ADA51970}" srcOrd="1" destOrd="0" presId="urn:microsoft.com/office/officeart/2005/8/layout/process1"/>
    <dgm:cxn modelId="{6A33C46B-8153-4AC3-B91A-49941F831C5A}" type="presParOf" srcId="{E9A607B2-F75F-4410-8442-F077C9A960C6}" destId="{E82A1FD7-C0D6-4CEF-BA3F-B4C15738D2E8}" srcOrd="0" destOrd="0" presId="urn:microsoft.com/office/officeart/2005/8/layout/process1"/>
    <dgm:cxn modelId="{4B118762-1B9A-4291-8BA5-C1E584C0A7F4}" type="presParOf" srcId="{E9A607B2-F75F-4410-8442-F077C9A960C6}" destId="{A40DBFEE-14A1-44F6-AA93-C65E71CEE6C9}" srcOrd="1" destOrd="0" presId="urn:microsoft.com/office/officeart/2005/8/layout/process1"/>
    <dgm:cxn modelId="{EE93606C-3035-4E06-B724-51BAB0203C17}" type="presParOf" srcId="{A40DBFEE-14A1-44F6-AA93-C65E71CEE6C9}" destId="{932CE118-7F22-46F7-BE16-04EEAF520152}" srcOrd="0" destOrd="0" presId="urn:microsoft.com/office/officeart/2005/8/layout/process1"/>
    <dgm:cxn modelId="{00200582-1EC3-486F-926E-2D913876249C}" type="presParOf" srcId="{E9A607B2-F75F-4410-8442-F077C9A960C6}" destId="{57EF6B63-EF24-43E5-8C5D-31A736269BE7}" srcOrd="2" destOrd="0" presId="urn:microsoft.com/office/officeart/2005/8/layout/process1"/>
    <dgm:cxn modelId="{8CC4D4CB-15EB-48C4-B8B5-53F630368807}" type="presParOf" srcId="{E9A607B2-F75F-4410-8442-F077C9A960C6}" destId="{2AA6DE46-47FA-41D1-8F7F-6C8DEDC6E2AC}" srcOrd="3" destOrd="0" presId="urn:microsoft.com/office/officeart/2005/8/layout/process1"/>
    <dgm:cxn modelId="{87E1DC5C-BC6F-4B84-ABDA-AF6541A10170}" type="presParOf" srcId="{2AA6DE46-47FA-41D1-8F7F-6C8DEDC6E2AC}" destId="{7429CE71-6AD8-4AA3-B649-5761ADA51970}" srcOrd="0" destOrd="0" presId="urn:microsoft.com/office/officeart/2005/8/layout/process1"/>
    <dgm:cxn modelId="{46FFD5B1-CD25-421B-8E4D-E970E9836FEF}" type="presParOf" srcId="{E9A607B2-F75F-4410-8442-F077C9A960C6}" destId="{D664CC7A-A13C-420C-BD76-97150E9C1E1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A1FD7-C0D6-4CEF-BA3F-B4C15738D2E8}">
      <dsp:nvSpPr>
        <dsp:cNvPr id="0" name=""/>
        <dsp:cNvSpPr/>
      </dsp:nvSpPr>
      <dsp:spPr>
        <a:xfrm>
          <a:off x="7300" y="1431485"/>
          <a:ext cx="2181894" cy="186142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"Preparer Role"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Card Administrator/  Delegate Exception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OR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Delegate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Preparers Concur Report</a:t>
          </a:r>
        </a:p>
      </dsp:txBody>
      <dsp:txXfrm>
        <a:off x="61819" y="1486004"/>
        <a:ext cx="2072856" cy="1752390"/>
      </dsp:txXfrm>
    </dsp:sp>
    <dsp:sp modelId="{A40DBFEE-14A1-44F6-AA93-C65E71CEE6C9}">
      <dsp:nvSpPr>
        <dsp:cNvPr id="0" name=""/>
        <dsp:cNvSpPr/>
      </dsp:nvSpPr>
      <dsp:spPr>
        <a:xfrm>
          <a:off x="2407384" y="2091645"/>
          <a:ext cx="462561" cy="541109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407384" y="2199867"/>
        <a:ext cx="323793" cy="324665"/>
      </dsp:txXfrm>
    </dsp:sp>
    <dsp:sp modelId="{57EF6B63-EF24-43E5-8C5D-31A736269BE7}">
      <dsp:nvSpPr>
        <dsp:cNvPr id="0" name=""/>
        <dsp:cNvSpPr/>
      </dsp:nvSpPr>
      <dsp:spPr>
        <a:xfrm>
          <a:off x="3061952" y="1431485"/>
          <a:ext cx="2181894" cy="186142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"Submitter Role"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Card Administrator/Delegate Exception reviews and submits Concur report to tub/unit Concur Approver</a:t>
          </a:r>
        </a:p>
      </dsp:txBody>
      <dsp:txXfrm>
        <a:off x="3116471" y="1486004"/>
        <a:ext cx="2072856" cy="1752390"/>
      </dsp:txXfrm>
    </dsp:sp>
    <dsp:sp modelId="{2AA6DE46-47FA-41D1-8F7F-6C8DEDC6E2AC}">
      <dsp:nvSpPr>
        <dsp:cNvPr id="0" name=""/>
        <dsp:cNvSpPr/>
      </dsp:nvSpPr>
      <dsp:spPr>
        <a:xfrm>
          <a:off x="5462036" y="2091645"/>
          <a:ext cx="462561" cy="541109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462036" y="2199867"/>
        <a:ext cx="323793" cy="324665"/>
      </dsp:txXfrm>
    </dsp:sp>
    <dsp:sp modelId="{D664CC7A-A13C-420C-BD76-97150E9C1E13}">
      <dsp:nvSpPr>
        <dsp:cNvPr id="0" name=""/>
        <dsp:cNvSpPr/>
      </dsp:nvSpPr>
      <dsp:spPr>
        <a:xfrm>
          <a:off x="6116605" y="1431485"/>
          <a:ext cx="2181894" cy="186142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"Approver Role"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Tub/unit Concur Approver reviews and approves Concur report to Central for processing</a:t>
          </a:r>
        </a:p>
      </dsp:txBody>
      <dsp:txXfrm>
        <a:off x="6171124" y="1486004"/>
        <a:ext cx="2072856" cy="1752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F6B10-88D6-4F85-88C9-AE448CAE140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531E1-5DD4-45CD-AA22-B96CC45DF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338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34504-5C18-4C29-B1EE-C088431269F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4EE68-C2DC-4DC3-8FAA-7EE3B67B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46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4EE68-C2DC-4DC3-8FAA-7EE3B67B37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11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4EE68-C2DC-4DC3-8FAA-7EE3B67B37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2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4EE68-C2DC-4DC3-8FAA-7EE3B67B37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6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4EE68-C2DC-4DC3-8FAA-7EE3B67B37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46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4EE68-C2DC-4DC3-8FAA-7EE3B67B37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5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University_Vertical_Large_RGB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47700"/>
            <a:ext cx="20129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860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7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53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498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49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5063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9967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9987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1669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185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120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and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058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5334000"/>
            <a:ext cx="8305800" cy="685800"/>
          </a:xfrm>
          <a:solidFill>
            <a:schemeClr val="accent2"/>
          </a:solidFill>
        </p:spPr>
        <p:txBody>
          <a:bodyPr anchor="ctr" anchorCtr="0"/>
          <a:lstStyle>
            <a:lvl1pPr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0440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67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9860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0374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8085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96809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4E728-DD70-4ABF-AC05-729CA31F5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49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4AC43-B2FD-48ED-8FEF-175F8B90B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80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BBF2C-9CF4-44AB-A155-291236391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40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0C9A-3D2F-428B-B972-503639F53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81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85414-0672-46E2-8C4A-C17C569D5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8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with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1"/>
            <a:ext cx="39624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1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457200" y="5334000"/>
            <a:ext cx="8305800" cy="685800"/>
          </a:xfrm>
          <a:solidFill>
            <a:schemeClr val="accent2"/>
          </a:solidFill>
        </p:spPr>
        <p:txBody>
          <a:bodyPr anchor="ctr" anchorCtr="0"/>
          <a:lstStyle>
            <a:lvl1pPr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761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B0E8-DF2C-46C3-BA7F-86A223A9DD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252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A1A87-D530-4659-B97C-1DA75FC52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380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F2BA-5147-4DBC-836F-C64E57D02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957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89DB-1820-4A09-896C-8B9E7FF9E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821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C738E-2A86-40B0-9737-96DE9407D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048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9EBAC-D6CE-48BE-B1C9-4C221EAC0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588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University_Vertical_Large_RGB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685800"/>
            <a:ext cx="178435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5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76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3784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384D-5028-46EB-837D-55BF87D5E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669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94843-7390-4E37-9907-A00D28135B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4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C0E0A-1BB6-4683-BEBA-D57DBC346B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0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719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724E-6220-4046-BD01-045B940EF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448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88488-312F-4D87-A510-7CDFD30859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708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11F1E-B71E-4881-ADA1-586327B05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377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71914-6480-4819-8985-A2A50CFB5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364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ED0CC-402B-429D-A390-AE23B0BE7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741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3927-0511-4448-9F7F-075336A046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128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52C1-4046-4B5E-B953-7471374AF8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922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4485-8F62-4E91-AB6B-1C7EEEFD0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679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7FF49-B741-4C40-84A2-DDC7C6A3AB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08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8E4AF-D801-4810-B41D-DDADAB4008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9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360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523EB-C203-4D84-A1D4-A7FAC194C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815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1B74B-A65C-43FF-91FE-5A984CC674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794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19135-97A4-4396-AF8F-76B0AC85B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077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5CB3-B2E2-460D-A45A-1D5558EF8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52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100E-C401-4057-9935-7091EE6473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893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1ECF9-0569-450E-8218-BEAE090C87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0716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B211D-2150-4CEB-8E66-3DC5CC746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169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AF0AF-BA6F-4978-8726-828BC3237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01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99675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229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8666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61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07518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33467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45666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93887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4256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09304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85924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534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0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fld id="{03731706-2E15-4F46-A869-7D45769F27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305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Level 1 Arial 20</a:t>
            </a:r>
          </a:p>
          <a:p>
            <a:pPr lvl="1"/>
            <a:r>
              <a:rPr lang="en-US"/>
              <a:t>Level 2 Arial 18</a:t>
            </a:r>
          </a:p>
          <a:p>
            <a:pPr lvl="2"/>
            <a:r>
              <a:rPr lang="en-US"/>
              <a:t>Level 3 Arial Light 16</a:t>
            </a:r>
          </a:p>
        </p:txBody>
      </p:sp>
      <p:pic>
        <p:nvPicPr>
          <p:cNvPr id="1030" name="Picture 5" descr="FAD_logo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78663" y="6096000"/>
            <a:ext cx="18367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524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darkergradie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93860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adientbitma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B2B2B2"/>
                </a:solidFill>
                <a:cs typeface="+mn-cs"/>
              </a:defRPr>
            </a:lvl1pPr>
          </a:lstStyle>
          <a:p>
            <a:pPr>
              <a:defRPr/>
            </a:pPr>
            <a:fld id="{A047099D-2B3E-4C0D-8909-5C404BF2CB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Level 1 Arial 20</a:t>
            </a:r>
          </a:p>
          <a:p>
            <a:pPr lvl="1"/>
            <a:r>
              <a:rPr lang="en-US"/>
              <a:t>Level 2 Arial 18</a:t>
            </a:r>
          </a:p>
          <a:p>
            <a:pPr lvl="2"/>
            <a:r>
              <a:rPr lang="en-US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29330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adientbitma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B2B2B2"/>
                </a:solidFill>
                <a:cs typeface="+mn-cs"/>
              </a:defRPr>
            </a:lvl1pPr>
          </a:lstStyle>
          <a:p>
            <a:pPr>
              <a:defRPr/>
            </a:pPr>
            <a:fld id="{BF9413A4-73D8-4057-A2BC-F6D2E4775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Page Header Arial Bold 24pts</a:t>
            </a:r>
          </a:p>
        </p:txBody>
      </p:sp>
      <p:sp>
        <p:nvSpPr>
          <p:cNvPr id="41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Level 1 Arial 20</a:t>
            </a:r>
          </a:p>
          <a:p>
            <a:pPr lvl="1"/>
            <a:r>
              <a:rPr lang="en-US"/>
              <a:t>Level 2 Arial 18</a:t>
            </a:r>
          </a:p>
          <a:p>
            <a:pPr lvl="2"/>
            <a:r>
              <a:rPr lang="en-US"/>
              <a:t>Level 3 Arial Light 16</a:t>
            </a:r>
          </a:p>
        </p:txBody>
      </p:sp>
    </p:spTree>
    <p:extLst>
      <p:ext uri="{BB962C8B-B14F-4D97-AF65-F5344CB8AC3E}">
        <p14:creationId xmlns:p14="http://schemas.microsoft.com/office/powerpoint/2010/main" val="133300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B2B2B2"/>
                </a:solidFill>
                <a:cs typeface="Arial" charset="0"/>
              </a:defRPr>
            </a:lvl1pPr>
          </a:lstStyle>
          <a:p>
            <a:pPr>
              <a:defRPr/>
            </a:pPr>
            <a:fld id="{D58B16B4-DC1A-4ACD-9422-6CCDF1C4C9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1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arkergradie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28985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ad_corporatecard@harvard.edu" TargetMode="External"/><Relationship Id="rId2" Type="http://schemas.openxmlformats.org/officeDocument/2006/relationships/hyperlink" Target="https://cardservices.harvard.edu/department-card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fad_travelmgr@Harvard.edu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rainingportal.harvard.edu/Saba/Web_spf/NA1PRD0068/common/searchresults/ROPPA/AL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u-my.sharepoint.com/personal/karen_kittredge_harvard_edu/Documents/Credit%20Card%20Types/AppData/Local/Microsoft/AppData/Local/Microsoft/Windows/Temporary%20Internet%20Files/AppData/Local/Microsoft/Windows/Temporary%20Internet%20Files/Content.Outlook/5H2MFOF3/T&amp;E%20Applications/TandE%20Card%20Application%20Approvers%20Feb%202012.xlsx" TargetMode="External"/><Relationship Id="rId2" Type="http://schemas.openxmlformats.org/officeDocument/2006/relationships/hyperlink" Target="https://cardservices.harvard.edu/department-card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travel.harvard.edu/concur-support" TargetMode="External"/><Relationship Id="rId4" Type="http://schemas.openxmlformats.org/officeDocument/2006/relationships/hyperlink" Target="mailto:fad_corporatecard@harvard.ed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Department Card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25, 2018</a:t>
            </a:r>
          </a:p>
        </p:txBody>
      </p:sp>
    </p:spTree>
    <p:extLst>
      <p:ext uri="{BB962C8B-B14F-4D97-AF65-F5344CB8AC3E}">
        <p14:creationId xmlns:p14="http://schemas.microsoft.com/office/powerpoint/2010/main" val="183808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 </a:t>
            </a:r>
          </a:p>
          <a:p>
            <a:pPr marL="0" indent="0">
              <a:buNone/>
            </a:pPr>
            <a:r>
              <a:rPr lang="en-US" sz="1800" b="1" dirty="0"/>
              <a:t>Monthly Review</a:t>
            </a:r>
            <a:endParaRPr lang="en-US" sz="1800" dirty="0"/>
          </a:p>
          <a:p>
            <a:r>
              <a:rPr lang="en-US" dirty="0"/>
              <a:t>Card Administrators review Citibank Statements and Concur to confirm that all charges are appropriate and have been paid.</a:t>
            </a:r>
          </a:p>
          <a:p>
            <a:r>
              <a:rPr lang="en-US" dirty="0"/>
              <a:t>Schools may choose to create internal monitoring and review processes.</a:t>
            </a:r>
          </a:p>
          <a:p>
            <a:pPr lvl="1"/>
            <a:r>
              <a:rPr lang="en-US" dirty="0"/>
              <a:t>The OBI Travel and Expense Report (T&amp;E) will identify Department Cards by the Employee Name field. In both the T&amp;E Report and Transaction Listing reports, a Department Card may be identified by the HUID which will be an alphanumeric ID based on 4 digit tub (alpha the last digit will be a space if tub is only 3 digits) 5 digit org 2 digit consecutive number if multiple tub/org cards. Examples HLS1234501. </a:t>
            </a:r>
          </a:p>
          <a:p>
            <a:pPr lvl="1"/>
            <a:r>
              <a:rPr lang="en-US" dirty="0"/>
              <a:t>The HUID Name field on the Transaction Listing Reports will be blank for department cards. 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2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documentation may be found on the Card Services Website on the </a:t>
            </a:r>
            <a:r>
              <a:rPr lang="en-US" dirty="0">
                <a:hlinkClick r:id="rId2"/>
              </a:rPr>
              <a:t>Department Card </a:t>
            </a:r>
            <a:r>
              <a:rPr lang="en-US" dirty="0"/>
              <a:t>Tab:</a:t>
            </a:r>
          </a:p>
          <a:p>
            <a:pPr lvl="1"/>
            <a:r>
              <a:rPr lang="en-US" sz="2000" dirty="0"/>
              <a:t>Card Application</a:t>
            </a:r>
          </a:p>
          <a:p>
            <a:pPr lvl="1"/>
            <a:r>
              <a:rPr lang="en-US" sz="2000" dirty="0"/>
              <a:t>Cardholder Agreement</a:t>
            </a:r>
          </a:p>
          <a:p>
            <a:pPr lvl="1"/>
            <a:r>
              <a:rPr lang="en-US" sz="2000" dirty="0"/>
              <a:t>Detailed Department Card Workflow and Processes</a:t>
            </a:r>
          </a:p>
          <a:p>
            <a:endParaRPr lang="en-US" dirty="0"/>
          </a:p>
          <a:p>
            <a:r>
              <a:rPr lang="en-US" dirty="0"/>
              <a:t>Questions: contact </a:t>
            </a:r>
            <a:r>
              <a:rPr lang="en-US" dirty="0">
                <a:hlinkClick r:id="rId3"/>
              </a:rPr>
              <a:t>fad_corporatecard@harvard.edu</a:t>
            </a:r>
            <a:r>
              <a:rPr lang="en-US" dirty="0"/>
              <a:t> or 617-495-8500 option 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0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Airline Ticket Purchases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8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Purchasing Airline Tickets with a Department Card – Card Present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Traveler or Arranger:</a:t>
            </a:r>
          </a:p>
          <a:p>
            <a:r>
              <a:rPr lang="en-US" dirty="0"/>
              <a:t>Obtains prior approval to purchase an airline ticket </a:t>
            </a:r>
          </a:p>
          <a:p>
            <a:r>
              <a:rPr lang="en-US" dirty="0"/>
              <a:t>Books either on-line through </a:t>
            </a:r>
            <a:r>
              <a:rPr lang="en-US" dirty="0" err="1"/>
              <a:t>Egencia</a:t>
            </a:r>
            <a:r>
              <a:rPr lang="en-US" dirty="0"/>
              <a:t>, or calls one of our preferred travel agencies </a:t>
            </a:r>
          </a:p>
          <a:p>
            <a:pPr lvl="1"/>
            <a:r>
              <a:rPr lang="en-US" dirty="0"/>
              <a:t>If the traveler does not have an </a:t>
            </a:r>
            <a:r>
              <a:rPr lang="en-US" dirty="0" err="1"/>
              <a:t>Egencia</a:t>
            </a:r>
            <a:r>
              <a:rPr lang="en-US" dirty="0"/>
              <a:t> account, they can send their full name (as it appears on their gov’t issued ID), HUID and e-mail address to </a:t>
            </a:r>
            <a:r>
              <a:rPr lang="en-US" dirty="0">
                <a:hlinkClick r:id="rId2"/>
              </a:rPr>
              <a:t>fad_travelmgr@Harvard.edu</a:t>
            </a:r>
            <a:r>
              <a:rPr lang="en-US" dirty="0"/>
              <a:t> to request an account</a:t>
            </a:r>
          </a:p>
          <a:p>
            <a:r>
              <a:rPr lang="en-US" dirty="0"/>
              <a:t>Traveler enters/provides the card information as part of the booking/payment process</a:t>
            </a:r>
          </a:p>
          <a:p>
            <a:pPr lvl="1"/>
            <a:r>
              <a:rPr lang="en-US" dirty="0"/>
              <a:t>Note:  Always request that a copy of the receipt be sent to the Department Card Administrator (you’ll need to provide their e-mail address)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Purchasing Airline Tickets with a Department Card – Card Not Present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Initial Account Set Up</a:t>
            </a:r>
            <a:r>
              <a:rPr lang="en-US" dirty="0"/>
              <a:t>:</a:t>
            </a:r>
          </a:p>
          <a:p>
            <a:r>
              <a:rPr lang="en-US" dirty="0"/>
              <a:t>Department Card Administrator establishes a “Billing Profile” with the agency by completing the Harvard Billing Account </a:t>
            </a:r>
            <a:r>
              <a:rPr lang="en-US"/>
              <a:t>(Profile) Form </a:t>
            </a:r>
            <a:r>
              <a:rPr lang="en-US" dirty="0"/>
              <a:t>and following the instructions to receive a “Booking ID” number.</a:t>
            </a:r>
          </a:p>
          <a:p>
            <a:pPr lvl="0"/>
            <a:r>
              <a:rPr lang="en-US" dirty="0"/>
              <a:t>The  “Booking ID” number should never be given out to the traveler, it should only be entered on the Guest Traveler Authorization Form</a:t>
            </a:r>
          </a:p>
          <a:p>
            <a:endParaRPr lang="en-US" dirty="0"/>
          </a:p>
          <a:p>
            <a:r>
              <a:rPr lang="en-US" dirty="0"/>
              <a:t>Note:  Account set up is a one time process.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17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Purchasing Airline Tickets with a Department Card – Card Not Present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Reservation Process</a:t>
            </a:r>
            <a:r>
              <a:rPr lang="en-US" dirty="0"/>
              <a:t>:</a:t>
            </a:r>
          </a:p>
          <a:p>
            <a:r>
              <a:rPr lang="en-US" dirty="0"/>
              <a:t>Department Card Administrator or their designee, completes the “Harvard Guest Traveler Authorization Form” including the Booking ID and last four digits of the Department Card</a:t>
            </a:r>
          </a:p>
          <a:p>
            <a:r>
              <a:rPr lang="en-US" dirty="0"/>
              <a:t>Department Card Administrator e-mails the completed form to the selected Travel Agency (BCD Travel or The Travel Collaborative)</a:t>
            </a:r>
          </a:p>
          <a:p>
            <a:r>
              <a:rPr lang="en-US" dirty="0"/>
              <a:t>Guest/Speaker is given the Agency contact information and the name of the “Harvard Contact” who has authorized the travel (This is typically the Department Card Administrator)</a:t>
            </a:r>
          </a:p>
          <a:p>
            <a:r>
              <a:rPr lang="en-US" dirty="0"/>
              <a:t>Guest makes the reservation by calling or e-mailing the designated agency during normal business hours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6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</a:t>
            </a:r>
            <a:r>
              <a:rPr lang="en-US"/>
              <a:t>Department Card </a:t>
            </a:r>
            <a:r>
              <a:rPr lang="en-US" dirty="0"/>
              <a:t>for Meeting/Group Travel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Administrator contacts one of our preferred agencies and completes a meeting registration form</a:t>
            </a:r>
          </a:p>
          <a:p>
            <a:r>
              <a:rPr lang="en-US" dirty="0"/>
              <a:t>The Department Card is given as the form of payment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09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F158033-3013-4FCE-84EF-BDC7DD8011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802" y="1956535"/>
            <a:ext cx="4898143" cy="3263504"/>
          </a:xfrm>
        </p:spPr>
      </p:pic>
    </p:spTree>
    <p:extLst>
      <p:ext uri="{BB962C8B-B14F-4D97-AF65-F5344CB8AC3E}">
        <p14:creationId xmlns:p14="http://schemas.microsoft.com/office/powerpoint/2010/main" val="315701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Department Card?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91489"/>
            <a:ext cx="8305800" cy="5831043"/>
          </a:xfrm>
        </p:spPr>
        <p:txBody>
          <a:bodyPr>
            <a:noAutofit/>
          </a:bodyPr>
          <a:lstStyle/>
          <a:p>
            <a:pPr marL="0" indent="0" fontAlgn="t">
              <a:buNone/>
            </a:pPr>
            <a:endParaRPr lang="en-US" dirty="0"/>
          </a:p>
          <a:p>
            <a:pPr fontAlgn="t"/>
            <a:r>
              <a:rPr lang="en-US" dirty="0"/>
              <a:t>“Corporate Card” functionality embossed with the Department name</a:t>
            </a:r>
          </a:p>
          <a:p>
            <a:pPr fontAlgn="t"/>
            <a:endParaRPr lang="en-US" sz="1000" dirty="0"/>
          </a:p>
          <a:p>
            <a:pPr fontAlgn="t"/>
            <a:r>
              <a:rPr lang="en-US" dirty="0"/>
              <a:t>Charges flow through Concur</a:t>
            </a:r>
          </a:p>
          <a:p>
            <a:pPr fontAlgn="t"/>
            <a:endParaRPr lang="en-US" sz="1000" dirty="0"/>
          </a:p>
          <a:p>
            <a:pPr fontAlgn="t"/>
            <a:r>
              <a:rPr lang="en-US" dirty="0"/>
              <a:t>Provides good visibility, ease of use and flexibility</a:t>
            </a:r>
          </a:p>
          <a:p>
            <a:pPr fontAlgn="t"/>
            <a:endParaRPr lang="en-US" sz="1000" dirty="0"/>
          </a:p>
          <a:p>
            <a:pPr fontAlgn="t"/>
            <a:r>
              <a:rPr lang="en-US" dirty="0"/>
              <a:t>Requires a Department Card Administrator who will be responsible for the oversight of the card and processing expense reports in Concur to ensure timely payment to Citibank </a:t>
            </a:r>
          </a:p>
          <a:p>
            <a:pPr marL="0" indent="0" fontAlgn="t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fontAlgn="t">
              <a:buNone/>
            </a:pPr>
            <a:endParaRPr lang="en-US" dirty="0"/>
          </a:p>
          <a:p>
            <a:pPr fontAlgn="t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8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benefits of a Department Card?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1333"/>
            <a:ext cx="8305800" cy="4724400"/>
          </a:xfrm>
        </p:spPr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/>
              <a:t>Charges are fed into Concur, allowing greater transparency.</a:t>
            </a:r>
          </a:p>
          <a:p>
            <a:pPr lvl="0"/>
            <a:r>
              <a:rPr lang="en-US" dirty="0"/>
              <a:t>Single card can be used by multiple employees.</a:t>
            </a:r>
          </a:p>
          <a:p>
            <a:pPr lvl="0"/>
            <a:r>
              <a:rPr lang="en-US" dirty="0"/>
              <a:t>Allows individuals who do not have a Corporate Card to purchase tickets on behalf of themselves, or others without having to use another employee’s Corporate Card or their own personal card.</a:t>
            </a:r>
          </a:p>
          <a:p>
            <a:pPr lvl="0"/>
            <a:r>
              <a:rPr lang="en-US" dirty="0"/>
              <a:t>Eliminates the use of BCD direct billing.</a:t>
            </a:r>
          </a:p>
          <a:p>
            <a:pPr lvl="0"/>
            <a:r>
              <a:rPr lang="en-US" dirty="0"/>
              <a:t>Concur data available in OBI, on the monthly Concur reports sent to Tubs, and in the Citibank system.</a:t>
            </a:r>
          </a:p>
          <a:p>
            <a:pPr lvl="0"/>
            <a:r>
              <a:rPr lang="en-US" dirty="0"/>
              <a:t>Schools may set specific MCC code restrictions for purchases.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4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proper uses of a Department Card?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8520"/>
            <a:ext cx="8305800" cy="5073805"/>
          </a:xfrm>
        </p:spPr>
        <p:txBody>
          <a:bodyPr/>
          <a:lstStyle/>
          <a:p>
            <a:pPr marL="0" indent="0" fontAlgn="t">
              <a:buNone/>
            </a:pPr>
            <a:r>
              <a:rPr lang="en-US" dirty="0"/>
              <a:t>Purchases must be reasonable, appropriate, have a proper University business purpose and follow Harvard financial policies.</a:t>
            </a:r>
          </a:p>
          <a:p>
            <a:pPr marL="0" indent="0" fontAlgn="t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fontAlgn="t"/>
            <a:r>
              <a:rPr lang="en-US" dirty="0"/>
              <a:t>Can be used to pay for:</a:t>
            </a:r>
          </a:p>
          <a:p>
            <a:pPr lvl="1" fontAlgn="t"/>
            <a:r>
              <a:rPr lang="en-US" sz="2000" dirty="0"/>
              <a:t>Travel expenses for guests &amp; employees who do not have Corporate Card </a:t>
            </a:r>
          </a:p>
          <a:p>
            <a:pPr lvl="1" fontAlgn="t"/>
            <a:r>
              <a:rPr lang="en-US" sz="2000" dirty="0"/>
              <a:t>Meeting and event charges </a:t>
            </a:r>
          </a:p>
          <a:p>
            <a:pPr lvl="1" fontAlgn="t"/>
            <a:r>
              <a:rPr lang="en-US" sz="2000" dirty="0"/>
              <a:t>Department expenses which cannot be put on a PCard, purchased through HCOM, or invoiced</a:t>
            </a:r>
          </a:p>
          <a:p>
            <a:pPr fontAlgn="t"/>
            <a:endParaRPr lang="en-US" dirty="0"/>
          </a:p>
          <a:p>
            <a:pPr fontAlgn="t"/>
            <a:r>
              <a:rPr lang="en-US" dirty="0"/>
              <a:t>Examples include but are not limited to: </a:t>
            </a:r>
          </a:p>
          <a:p>
            <a:pPr lvl="1" fontAlgn="t"/>
            <a:r>
              <a:rPr lang="en-US" sz="2000" dirty="0"/>
              <a:t>Lodging, Ground Transportation, Reimbursable meals, Airfare, Conference Fees, Meeting Deposits &amp; Charges</a:t>
            </a:r>
          </a:p>
          <a:p>
            <a:pPr lvl="1" fontAlgn="t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5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</a:t>
            </a:r>
            <a:r>
              <a:rPr lang="en-US" u="sng" dirty="0"/>
              <a:t>not</a:t>
            </a:r>
            <a:r>
              <a:rPr lang="en-US" dirty="0"/>
              <a:t> be charged to a Department Card?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667"/>
            <a:ext cx="8305800" cy="5096933"/>
          </a:xfrm>
        </p:spPr>
        <p:txBody>
          <a:bodyPr/>
          <a:lstStyle/>
          <a:p>
            <a:endParaRPr lang="en-US" sz="2400" dirty="0"/>
          </a:p>
          <a:p>
            <a:r>
              <a:rPr lang="en-US" dirty="0"/>
              <a:t>Personal expenses</a:t>
            </a:r>
          </a:p>
          <a:p>
            <a:r>
              <a:rPr lang="en-US" dirty="0"/>
              <a:t>Business supplies &amp; services which could be purchased via HCOM or PCard</a:t>
            </a:r>
          </a:p>
          <a:p>
            <a:r>
              <a:rPr lang="en-US" dirty="0"/>
              <a:t>Payments to independent contractors</a:t>
            </a:r>
          </a:p>
          <a:p>
            <a:r>
              <a:rPr lang="en-US" dirty="0"/>
              <a:t>Purchases of equipment, furniture and fixtures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n-US" dirty="0"/>
              <a:t>$5K </a:t>
            </a:r>
            <a:r>
              <a:rPr lang="en-US" u="sng" dirty="0"/>
              <a:t>not</a:t>
            </a:r>
            <a:r>
              <a:rPr lang="en-US" dirty="0"/>
              <a:t> linked to a WIP </a:t>
            </a:r>
            <a:r>
              <a:rPr lang="en-US"/>
              <a:t>project </a:t>
            </a:r>
          </a:p>
          <a:p>
            <a:r>
              <a:rPr lang="en-US"/>
              <a:t>Individual </a:t>
            </a:r>
            <a:r>
              <a:rPr lang="en-US" dirty="0"/>
              <a:t>Car Rental (includes Zip Car)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 Card can be used to create Central billing accounts with Hertz –  for more information contact Stacey Clifton, stacey_clifton@harvard.edu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06" y="-76200"/>
            <a:ext cx="8432494" cy="635000"/>
          </a:xfrm>
        </p:spPr>
        <p:txBody>
          <a:bodyPr/>
          <a:lstStyle/>
          <a:p>
            <a:r>
              <a:rPr lang="en-US" dirty="0"/>
              <a:t>Department Card Administrator Roles &amp;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1067"/>
            <a:ext cx="8305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The Department Card Administrator:</a:t>
            </a:r>
          </a:p>
          <a:p>
            <a:pPr lvl="1"/>
            <a:r>
              <a:rPr lang="en-US" dirty="0"/>
              <a:t>Must be a permanent Harvard employee (not a temporary employee).</a:t>
            </a:r>
          </a:p>
          <a:p>
            <a:pPr lvl="1"/>
            <a:r>
              <a:rPr lang="en-US" dirty="0"/>
              <a:t>Responsible for following all Harvard financial policies applicable. </a:t>
            </a:r>
          </a:p>
          <a:p>
            <a:pPr lvl="1"/>
            <a:r>
              <a:rPr lang="en-US" dirty="0"/>
              <a:t>Responsible for reviewing monthly charges and making sure the card is paid through the Concur system in a timely manner.</a:t>
            </a:r>
          </a:p>
          <a:p>
            <a:pPr lvl="2"/>
            <a:r>
              <a:rPr lang="en-US" sz="1800" dirty="0"/>
              <a:t>Must review charges and notify Citibank within 60 days of any problems or disputes.</a:t>
            </a:r>
          </a:p>
          <a:p>
            <a:pPr lvl="2"/>
            <a:r>
              <a:rPr lang="en-US" sz="1800" dirty="0"/>
              <a:t>Required to report any misuse or inappropriate use of the card immediately.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Must complete the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Responsibilities of Purchasers, Preparers and Approvers</a:t>
            </a:r>
            <a:r>
              <a:rPr lang="en-US" dirty="0">
                <a:solidFill>
                  <a:schemeClr val="tx1"/>
                </a:solidFill>
              </a:rPr>
              <a:t> (ROPPA) on-line training.</a:t>
            </a:r>
          </a:p>
          <a:p>
            <a:pPr marL="0" lv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Best practice: Administrator should not hold both a University Corporate Card and a Department Card in their name.</a:t>
            </a:r>
          </a:p>
          <a:p>
            <a:pPr marL="0" lvl="0" indent="0">
              <a:buNone/>
            </a:pPr>
            <a:r>
              <a:rPr lang="en-US" sz="1800" dirty="0"/>
              <a:t>Note:  The department is liable for the payment of late fees and penalties. Recurring delinquent payments may result in the card being cancelled.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6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516467"/>
          </a:xfrm>
        </p:spPr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7400"/>
            <a:ext cx="8305800" cy="4724400"/>
          </a:xfrm>
        </p:spPr>
        <p:txBody>
          <a:bodyPr/>
          <a:lstStyle/>
          <a:p>
            <a:pPr lvl="0"/>
            <a:r>
              <a:rPr lang="en-US" sz="1800" dirty="0"/>
              <a:t>Complete the </a:t>
            </a:r>
            <a:r>
              <a:rPr lang="en-US" sz="1800" u="sng" dirty="0">
                <a:hlinkClick r:id="rId2"/>
              </a:rPr>
              <a:t>Department Card Application</a:t>
            </a:r>
            <a:r>
              <a:rPr lang="en-US" sz="1800" dirty="0"/>
              <a:t>. </a:t>
            </a:r>
          </a:p>
          <a:p>
            <a:pPr lvl="1"/>
            <a:r>
              <a:rPr lang="en-US" sz="1600" dirty="0"/>
              <a:t>Schools or units may want to set-up a shared email for receipts and Concur emails in order for easier tracking and reconciliation.</a:t>
            </a:r>
          </a:p>
          <a:p>
            <a:pPr lvl="0"/>
            <a:r>
              <a:rPr lang="en-US" sz="1800" dirty="0"/>
              <a:t>The application must be reviewed and approved by:</a:t>
            </a:r>
          </a:p>
          <a:p>
            <a:pPr lvl="2"/>
            <a:r>
              <a:rPr lang="en-US" sz="1800" dirty="0"/>
              <a:t>Department Supervisor/Administrator, and</a:t>
            </a:r>
          </a:p>
          <a:p>
            <a:pPr lvl="2"/>
            <a:r>
              <a:rPr lang="en-US" sz="1800" dirty="0"/>
              <a:t>Financial Dean’s office </a:t>
            </a:r>
            <a:r>
              <a:rPr lang="en-US" sz="1800" u="sng" dirty="0">
                <a:hlinkClick r:id="rId3"/>
              </a:rPr>
              <a:t>Click here to view a list of Financial Dean’s </a:t>
            </a:r>
            <a:r>
              <a:rPr lang="en-US" sz="1800" u="sng" dirty="0">
                <a:solidFill>
                  <a:srgbClr val="FF0000"/>
                </a:solidFill>
                <a:hlinkClick r:id="rId3"/>
              </a:rPr>
              <a:t>Office A</a:t>
            </a:r>
            <a:r>
              <a:rPr lang="en-US" sz="1800" u="sng" dirty="0">
                <a:hlinkClick r:id="rId3"/>
              </a:rPr>
              <a:t>pprovers by tub number.</a:t>
            </a:r>
            <a:endParaRPr lang="en-US" sz="1800" dirty="0"/>
          </a:p>
          <a:p>
            <a:pPr lvl="0"/>
            <a:r>
              <a:rPr lang="en-US" sz="1800" dirty="0"/>
              <a:t>The Financial Dean’s Office must submit the paper application to Card Services at </a:t>
            </a:r>
            <a:r>
              <a:rPr lang="en-US" sz="1800" u="sng" dirty="0">
                <a:hlinkClick r:id="rId4"/>
              </a:rPr>
              <a:t>fad_corporatecard@harvard.edu</a:t>
            </a:r>
            <a:r>
              <a:rPr lang="en-US" sz="1800" dirty="0"/>
              <a:t> or Card Services, 1033 Massachusetts Avenue, 2</a:t>
            </a:r>
            <a:r>
              <a:rPr lang="en-US" sz="1800" baseline="30000" dirty="0"/>
              <a:t>nd</a:t>
            </a:r>
            <a:r>
              <a:rPr lang="en-US" sz="1800" dirty="0"/>
              <a:t> Floor. </a:t>
            </a:r>
            <a:r>
              <a:rPr lang="en-US" sz="1800" b="1" dirty="0"/>
              <a:t>Do not complete applications electronically in the Citibank System.</a:t>
            </a:r>
            <a:endParaRPr lang="en-US" sz="1800" dirty="0"/>
          </a:p>
          <a:p>
            <a:pPr lvl="0"/>
            <a:r>
              <a:rPr lang="en-US" sz="1800" dirty="0"/>
              <a:t>The school or unit’s Financial Authorized Requestor must submit a </a:t>
            </a:r>
            <a:r>
              <a:rPr lang="en-US" sz="1800" u="sng" dirty="0">
                <a:hlinkClick r:id="rId5"/>
              </a:rPr>
              <a:t>Concur Access Form</a:t>
            </a:r>
            <a:r>
              <a:rPr lang="en-US" sz="1800" dirty="0"/>
              <a:t> listing the Department Card Administrator with a Delegate Exception role. Other delegate roles may be requested as needed.</a:t>
            </a:r>
          </a:p>
          <a:p>
            <a:r>
              <a:rPr lang="en-US" sz="1800" dirty="0"/>
              <a:t>Cards will be available to Administrators within 10 to 14 business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11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Department Card Paid?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4724400"/>
          </a:xfrm>
        </p:spPr>
        <p:txBody>
          <a:bodyPr/>
          <a:lstStyle/>
          <a:p>
            <a:r>
              <a:rPr lang="en-US" dirty="0"/>
              <a:t>Department Card should be paid monthly or as expenses are incurred.</a:t>
            </a:r>
          </a:p>
          <a:p>
            <a:pPr lvl="0"/>
            <a:r>
              <a:rPr lang="en-US" dirty="0"/>
              <a:t>Expenses are incurred and appear in Concur under the Department Card account name.</a:t>
            </a:r>
          </a:p>
          <a:p>
            <a:pPr lvl="0"/>
            <a:endParaRPr lang="en-US" sz="1000" dirty="0"/>
          </a:p>
          <a:p>
            <a:pPr lvl="0"/>
            <a:r>
              <a:rPr lang="en-US" dirty="0"/>
              <a:t>The Delegate/Preparer reviews expenses, completes all required fields, and attaches receipts if required.</a:t>
            </a:r>
          </a:p>
          <a:p>
            <a:pPr lvl="1"/>
            <a:r>
              <a:rPr lang="en-US" sz="2000" dirty="0"/>
              <a:t>The Department Card Administrator or another individual will hold an “Exception Delegate” role for this account allowing them to submit the Concur Report for approval. </a:t>
            </a:r>
          </a:p>
          <a:p>
            <a:r>
              <a:rPr lang="en-US" dirty="0"/>
              <a:t>Approver at the tub/unit level reviews and approves report for submission to Central based on school or units internal workflow and approval process.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98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Card Concur Workflow at a Glance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230096"/>
              </p:ext>
            </p:extLst>
          </p:nvPr>
        </p:nvGraphicFramePr>
        <p:xfrm>
          <a:off x="457200" y="152400"/>
          <a:ext cx="8305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07262"/>
            <a:ext cx="490855" cy="548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8055" y="4383315"/>
            <a:ext cx="77046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Submitter and Approver </a:t>
            </a:r>
            <a:r>
              <a:rPr lang="en-US" sz="2000" u="sng" dirty="0"/>
              <a:t>cannot</a:t>
            </a:r>
            <a:r>
              <a:rPr lang="en-US" sz="2000" dirty="0"/>
              <a:t> be the same person. Best practice is that the submitter is the person closest to the transaction (so would have the most details of the business purpose).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1706-2E15-4F46-A869-7D45769F27E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10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Harvard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Thank you Slide">
  <a:themeElements>
    <a:clrScheme name="Closing Thank you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sing Thank you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LIDE TWO">
  <a:themeElements>
    <a:clrScheme name="SLIDE TWO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SLIDE TW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 TW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lide">
  <a:themeElements>
    <a:clrScheme name="3_Slide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3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Slid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lank Slide">
  <a:themeElements>
    <a:clrScheme name="Blank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losing Thank you Slide">
  <a:themeElements>
    <a:clrScheme name="1_Closing Thank you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losing Thank you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ThemeHarvard</Template>
  <TotalTime>742</TotalTime>
  <Words>1200</Words>
  <Application>Microsoft Office PowerPoint</Application>
  <PresentationFormat>On-screen Show (4:3)</PresentationFormat>
  <Paragraphs>138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ThemeHarvard</vt:lpstr>
      <vt:lpstr>Closing Thank you Slide</vt:lpstr>
      <vt:lpstr>SLIDE TWO</vt:lpstr>
      <vt:lpstr>3_Slide</vt:lpstr>
      <vt:lpstr>Blank Slide</vt:lpstr>
      <vt:lpstr>1_Closing Thank you Slide</vt:lpstr>
      <vt:lpstr>Department Card</vt:lpstr>
      <vt:lpstr>What is a Department Card?</vt:lpstr>
      <vt:lpstr>What are the benefits of a Department Card?</vt:lpstr>
      <vt:lpstr>What are the proper uses of a Department Card? </vt:lpstr>
      <vt:lpstr>What can not be charged to a Department Card?</vt:lpstr>
      <vt:lpstr>Department Card Administrator Roles &amp; Responsibilities</vt:lpstr>
      <vt:lpstr>Application Process</vt:lpstr>
      <vt:lpstr>How is the Department Card Paid? </vt:lpstr>
      <vt:lpstr>Department Card Concur Workflow at a Glance</vt:lpstr>
      <vt:lpstr>Reporting</vt:lpstr>
      <vt:lpstr>Additional Information</vt:lpstr>
      <vt:lpstr>Airline Ticket Purchases</vt:lpstr>
      <vt:lpstr>Purchasing Airline Tickets with a Department Card – Card Present</vt:lpstr>
      <vt:lpstr>Purchasing Airline Tickets with a Department Card – Card Not Present </vt:lpstr>
      <vt:lpstr>Purchasing Airline Tickets with a Department Card – Card Not Present con’t</vt:lpstr>
      <vt:lpstr>Using a Department Card for Meeting/Group Travel</vt:lpstr>
      <vt:lpstr>PowerPoint Presentation</vt:lpstr>
    </vt:vector>
  </TitlesOfParts>
  <Company>Harvard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 Office Audit Rules</dc:title>
  <dc:creator>Livingston, Emily</dc:creator>
  <cp:lastModifiedBy>Binjour, Jeannette Benie</cp:lastModifiedBy>
  <cp:revision>87</cp:revision>
  <cp:lastPrinted>2018-10-22T16:14:10Z</cp:lastPrinted>
  <dcterms:created xsi:type="dcterms:W3CDTF">2017-06-19T16:54:24Z</dcterms:created>
  <dcterms:modified xsi:type="dcterms:W3CDTF">2018-10-26T18:16:14Z</dcterms:modified>
</cp:coreProperties>
</file>