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4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337" r:id="rId2"/>
    <p:sldMasterId id="2147484892" r:id="rId3"/>
    <p:sldMasterId id="2147484917" r:id="rId4"/>
    <p:sldMasterId id="2147484921" r:id="rId5"/>
    <p:sldMasterId id="2147484963" r:id="rId6"/>
    <p:sldMasterId id="2147484972" r:id="rId7"/>
    <p:sldMasterId id="2147484988" r:id="rId8"/>
    <p:sldMasterId id="2147485003" r:id="rId9"/>
    <p:sldMasterId id="2147485017" r:id="rId10"/>
    <p:sldMasterId id="2147485029" r:id="rId11"/>
  </p:sldMasterIdLst>
  <p:notesMasterIdLst>
    <p:notesMasterId r:id="rId36"/>
  </p:notesMasterIdLst>
  <p:handoutMasterIdLst>
    <p:handoutMasterId r:id="rId37"/>
  </p:handoutMasterIdLst>
  <p:sldIdLst>
    <p:sldId id="853" r:id="rId12"/>
    <p:sldId id="852" r:id="rId13"/>
    <p:sldId id="256" r:id="rId14"/>
    <p:sldId id="849" r:id="rId15"/>
    <p:sldId id="1368" r:id="rId16"/>
    <p:sldId id="1410" r:id="rId17"/>
    <p:sldId id="1397" r:id="rId18"/>
    <p:sldId id="1398" r:id="rId19"/>
    <p:sldId id="1399" r:id="rId20"/>
    <p:sldId id="1400" r:id="rId21"/>
    <p:sldId id="1210" r:id="rId22"/>
    <p:sldId id="1406" r:id="rId23"/>
    <p:sldId id="1403" r:id="rId24"/>
    <p:sldId id="1404" r:id="rId25"/>
    <p:sldId id="1401" r:id="rId26"/>
    <p:sldId id="257" r:id="rId27"/>
    <p:sldId id="260" r:id="rId28"/>
    <p:sldId id="258" r:id="rId29"/>
    <p:sldId id="259" r:id="rId30"/>
    <p:sldId id="261" r:id="rId31"/>
    <p:sldId id="1308" r:id="rId32"/>
    <p:sldId id="1364" r:id="rId33"/>
    <p:sldId id="1365" r:id="rId34"/>
    <p:sldId id="1407" r:id="rId35"/>
  </p:sldIdLst>
  <p:sldSz cx="9144000" cy="6858000" type="screen4x3"/>
  <p:notesSz cx="7010400" cy="9236075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0000"/>
    <a:srgbClr val="800000"/>
    <a:srgbClr val="FFFF00"/>
    <a:srgbClr val="E8E82C"/>
    <a:srgbClr val="DBD739"/>
    <a:srgbClr val="4D4D4D"/>
    <a:srgbClr val="000066"/>
    <a:srgbClr val="CFD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86085" autoAdjust="0"/>
  </p:normalViewPr>
  <p:slideViewPr>
    <p:cSldViewPr>
      <p:cViewPr varScale="1">
        <p:scale>
          <a:sx n="62" d="100"/>
          <a:sy n="62" d="100"/>
        </p:scale>
        <p:origin x="17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86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09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0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9" y="0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8772379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9" y="8772379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F228FD-76E9-4F14-A90D-10ACA0AA4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3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0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t" anchorCtr="0" compatLnSpc="1">
            <a:prstTxWarp prst="textNoShape">
              <a:avLst/>
            </a:prstTxWarp>
          </a:bodyPr>
          <a:lstStyle>
            <a:lvl1pPr algn="l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9" y="0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t" anchorCtr="0" compatLnSpc="1">
            <a:prstTxWarp prst="textNoShape">
              <a:avLst/>
            </a:prstTxWarp>
          </a:bodyPr>
          <a:lstStyle>
            <a:lvl1pPr algn="r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775"/>
            <a:ext cx="5608638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8772379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b" anchorCtr="0" compatLnSpc="1">
            <a:prstTxWarp prst="textNoShape">
              <a:avLst/>
            </a:prstTxWarp>
          </a:bodyPr>
          <a:lstStyle>
            <a:lvl1pPr algn="l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9" y="8772379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b" anchorCtr="0" compatLnSpc="1">
            <a:prstTxWarp prst="textNoShape">
              <a:avLst/>
            </a:prstTxWarp>
          </a:bodyPr>
          <a:lstStyle>
            <a:lvl1pPr algn="r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612178-27A5-466B-9637-79029E7A2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6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12178-27A5-466B-9637-79029E7A2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6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647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24C2D-D34B-4348-95E4-773E64430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5183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0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6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12178-27A5-466B-9637-79029E7A2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6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0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6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12178-27A5-466B-9637-79029E7A2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6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0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203"/>
            <a:fld id="{CDC24C2D-D34B-4348-95E4-773E64430FE9}" type="slidenum">
              <a:rPr lang="en-US" smtClean="0"/>
              <a:pPr defTabSz="922203"/>
              <a:t>3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7293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6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12178-27A5-466B-9637-79029E7A2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6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6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8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24C2D-D34B-4348-95E4-773E64430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7293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0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14D66-D25A-4556-8993-54CC32E6A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06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3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24C2D-D34B-4348-95E4-773E64430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6542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24C2D-D34B-4348-95E4-773E64430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76778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sz="1000" dirty="0">
              <a:solidFill>
                <a:schemeClr val="tx1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4025" y="2032000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110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394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9108-4C90-41E3-90CF-481C5DEC2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474E-A88E-4AD0-B066-D73B9302B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F930E-9CD5-4849-85E9-32AA9B06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C8C03-E719-4EEF-9C0E-BDFAF3A7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30A7-5150-4C65-8331-131759A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721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2E0A-2CD8-444D-9159-D5460B5A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6AAD-BC18-42C6-8B19-707C2AB51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FA1A3-6597-408D-AEF5-01C1B68E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C6D13-537F-4319-A42C-F9DC2E94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A39F7-3450-43A2-BBE9-BB5588B9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59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4B96-1C9B-4621-83E0-2D225A1B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33D-9323-48B1-AD31-D5A3641A1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52DE-45F8-4D05-BEBA-FC845618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60FF-1EC9-409C-AE3C-7C3DE4B6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D37E1-E1F9-49D3-8D46-8A383762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269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8258-7918-4164-8BF0-F72DB9FC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D33B-698A-47E0-8A89-655E55356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7F652-55EE-4AEE-A73F-EA13C102C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1E6EA-D40D-45C5-991D-147B458B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55AC0-0E3A-4FF5-9D0F-155E411A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FF918-EF50-48C3-A5F2-13EFEA3C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0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C6ED-6DF9-4FA9-8CF4-FA6793AD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BA881-63E2-4A87-AC61-FF802BE3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60E5C-E137-4464-BED3-FA1F47605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C4017-2F81-430F-818A-0B5E4D94D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27E15-1122-43F2-9059-2C743C2FA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D527E-1AEE-47FD-88DC-9C71EBEF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C191F-337C-4F55-9043-71B7F63F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F7A90-7CB3-4830-9FFF-F417CFD5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1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1954-8239-4BE8-9F92-A636157C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8ED4-8021-481A-8739-9F45291B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11DC3-7365-44F1-BDC0-2F171779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1232A-E545-49B4-B3CD-3B7904EA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39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CC804-2BAC-44B1-91FF-626CBC92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FBD7C-B725-49F0-82BF-1AEB30BB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0876F-5618-4E40-98BC-E8F36B7B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94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4DD0-9347-49FA-A581-E986277E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92829-1F3A-42A5-822E-E3EACDE9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74A46-6499-495E-A3A6-33A7B5D2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951FA-0D18-48D8-8171-53AC3CB5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500E9-A0C7-43A3-9198-B0A55AB0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F9F05-A58C-4D3D-906B-A3BA15FF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6488-6A26-4B6B-9BC7-DE7A1763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4C93D-E2C1-4F2E-B32E-B33BF45D2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DAA65-848C-44AD-97C6-913009A5B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A76F0-E544-4994-ACFE-7A1E5811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84934-88AE-445D-81CA-4F018EC5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CEF95-B837-4864-AFD8-3C8C39D6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11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CEA3-AAB5-4303-95F2-0BDDE827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35D1A-9304-40AA-9C1A-C7B41A46B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25F70-5430-42B6-868D-9C6B3958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ADC0D-C887-4D86-87A5-0AC51357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E6E8A-88A0-448D-8DBB-E51CAA25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291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3F935-D382-4D8C-978F-2CC192BD6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499B6-6386-4EAB-A6F9-202CDD330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1F10-84BD-4323-B589-4B25CD8F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536A6-0489-412A-AE4B-7D1CE882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8F1BF-8E28-4504-959C-C061B5A3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38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fr-FR" alt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2620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4025" y="2032000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50960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20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501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412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1250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6463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6026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0"/>
            <a:ext cx="7696200" cy="1039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266825"/>
            <a:ext cx="8423275" cy="48291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2680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2088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102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15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sz="10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4025" y="2032000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1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89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9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943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15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05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0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47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6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02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19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0"/>
            <a:ext cx="7696200" cy="1039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266825"/>
            <a:ext cx="8423275" cy="48291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704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7"/>
            <a:ext cx="8305800" cy="1470025"/>
          </a:xfrm>
        </p:spPr>
        <p:txBody>
          <a:bodyPr/>
          <a:lstStyle>
            <a:lvl1pPr algn="ctr">
              <a:defRPr sz="1048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4" y="49890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319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048"/>
            </a:lvl1pPr>
          </a:lstStyle>
          <a:p>
            <a:r>
              <a:rPr lang="en-US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5"/>
            <a:ext cx="8229600" cy="4525963"/>
          </a:xfrm>
        </p:spPr>
        <p:txBody>
          <a:bodyPr/>
          <a:lstStyle>
            <a:lvl1pPr>
              <a:defRPr sz="882"/>
            </a:lvl1pPr>
            <a:lvl2pPr>
              <a:defRPr sz="800"/>
            </a:lvl2pPr>
            <a:lvl3pPr>
              <a:defRPr sz="717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13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27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389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5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472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5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40342" tIns="20171" rIns="40342" bIns="20171"/>
          <a:lstStyle/>
          <a:p>
            <a:pPr defTabSz="201686" fontAlgn="base">
              <a:spcBef>
                <a:spcPct val="0"/>
              </a:spcBef>
              <a:spcAft>
                <a:spcPct val="0"/>
              </a:spcAft>
            </a:pPr>
            <a:endParaRPr lang="en-US" sz="844" b="1" kern="1200" dirty="0">
              <a:latin typeface="Arial" charset="0"/>
              <a:ea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386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4" y="6070600"/>
            <a:ext cx="3744914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40342" tIns="20171" rIns="40342" bIns="20171"/>
          <a:lstStyle/>
          <a:p>
            <a:pPr defTabSz="201686" fontAlgn="base">
              <a:spcBef>
                <a:spcPct val="0"/>
              </a:spcBef>
              <a:spcAft>
                <a:spcPct val="0"/>
              </a:spcAft>
            </a:pPr>
            <a:endParaRPr lang="en-US" sz="844" b="1" kern="1200" dirty="0">
              <a:latin typeface="Arial" charset="0"/>
              <a:ea typeface="+mn-ea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3" y="6096000"/>
            <a:ext cx="3734388" cy="228600"/>
          </a:xfrm>
        </p:spPr>
        <p:txBody>
          <a:bodyPr/>
          <a:lstStyle>
            <a:lvl1pPr marL="0" indent="0">
              <a:buNone/>
              <a:defRPr sz="386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162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193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592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12"/>
            <a:ext cx="5638800" cy="365125"/>
          </a:xfrm>
        </p:spPr>
        <p:txBody>
          <a:bodyPr/>
          <a:lstStyle>
            <a:lvl1pPr marL="0" indent="0">
              <a:buFontTx/>
              <a:buNone/>
              <a:defRPr sz="524" b="0" i="1">
                <a:solidFill>
                  <a:schemeClr val="accent1"/>
                </a:solidFill>
              </a:defRPr>
            </a:lvl1pPr>
            <a:lvl2pPr marL="201686" indent="0">
              <a:buFontTx/>
              <a:buNone/>
              <a:defRPr sz="524" b="0" i="1">
                <a:solidFill>
                  <a:schemeClr val="accent1"/>
                </a:solidFill>
              </a:defRPr>
            </a:lvl2pPr>
            <a:lvl3pPr marL="403372" indent="0">
              <a:buFontTx/>
              <a:buNone/>
              <a:defRPr sz="524" b="0" i="1">
                <a:solidFill>
                  <a:schemeClr val="accent1"/>
                </a:solidFill>
              </a:defRPr>
            </a:lvl3pPr>
            <a:lvl4pPr marL="605057" indent="0">
              <a:buFontTx/>
              <a:buNone/>
              <a:defRPr sz="524" b="0" i="1">
                <a:solidFill>
                  <a:schemeClr val="accent1"/>
                </a:solidFill>
              </a:defRPr>
            </a:lvl4pPr>
            <a:lvl5pPr marL="806743" indent="0">
              <a:buFontTx/>
              <a:buNone/>
              <a:defRPr sz="524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400188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12"/>
            <a:ext cx="5638800" cy="365125"/>
          </a:xfrm>
        </p:spPr>
        <p:txBody>
          <a:bodyPr/>
          <a:lstStyle>
            <a:lvl1pPr marL="0" indent="0">
              <a:buFontTx/>
              <a:buNone/>
              <a:defRPr sz="524" b="0" i="1">
                <a:solidFill>
                  <a:schemeClr val="accent1"/>
                </a:solidFill>
              </a:defRPr>
            </a:lvl1pPr>
            <a:lvl2pPr marL="201686" indent="0">
              <a:buFontTx/>
              <a:buNone/>
              <a:defRPr sz="524" b="0" i="1">
                <a:solidFill>
                  <a:schemeClr val="accent1"/>
                </a:solidFill>
              </a:defRPr>
            </a:lvl2pPr>
            <a:lvl3pPr marL="403372" indent="0">
              <a:buFontTx/>
              <a:buNone/>
              <a:defRPr sz="524" b="0" i="1">
                <a:solidFill>
                  <a:schemeClr val="accent1"/>
                </a:solidFill>
              </a:defRPr>
            </a:lvl3pPr>
            <a:lvl4pPr marL="605057" indent="0">
              <a:buFontTx/>
              <a:buNone/>
              <a:defRPr sz="524" b="0" i="1">
                <a:solidFill>
                  <a:schemeClr val="accent1"/>
                </a:solidFill>
              </a:defRPr>
            </a:lvl4pPr>
            <a:lvl5pPr marL="806743" indent="0">
              <a:buFontTx/>
              <a:buNone/>
              <a:defRPr sz="524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416751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01686" indent="0" algn="ctr">
              <a:buNone/>
              <a:defRPr/>
            </a:lvl2pPr>
            <a:lvl3pPr marL="403372" indent="0" algn="ctr">
              <a:buNone/>
              <a:defRPr/>
            </a:lvl3pPr>
            <a:lvl4pPr marL="605057" indent="0" algn="ctr">
              <a:buNone/>
              <a:defRPr/>
            </a:lvl4pPr>
            <a:lvl5pPr marL="806743" indent="0" algn="ctr">
              <a:buNone/>
              <a:defRPr/>
            </a:lvl5pPr>
            <a:lvl6pPr marL="1008429" indent="0" algn="ctr">
              <a:buNone/>
              <a:defRPr/>
            </a:lvl6pPr>
            <a:lvl7pPr marL="1210115" indent="0" algn="ctr">
              <a:buNone/>
              <a:defRPr/>
            </a:lvl7pPr>
            <a:lvl8pPr marL="1411800" indent="0" algn="ctr">
              <a:buNone/>
              <a:defRPr/>
            </a:lvl8pPr>
            <a:lvl9pPr marL="16134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736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78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9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2313" y="3354896"/>
            <a:ext cx="1536999" cy="308053"/>
          </a:xfrm>
          <a:prstGeom prst="rect">
            <a:avLst/>
          </a:prstGeom>
          <a:noFill/>
        </p:spPr>
        <p:txBody>
          <a:bodyPr wrap="none" lIns="40342" tIns="20171" rIns="40342" bIns="20171" rtlCol="0" anchor="ctr">
            <a:spAutoFit/>
          </a:bodyPr>
          <a:lstStyle/>
          <a:p>
            <a:pPr defTabSz="201686" fontAlgn="base">
              <a:spcBef>
                <a:spcPct val="0"/>
              </a:spcBef>
              <a:spcAft>
                <a:spcPct val="0"/>
              </a:spcAft>
            </a:pPr>
            <a:r>
              <a:rPr lang="en-US" sz="1930" b="1" kern="1200" dirty="0">
                <a:solidFill>
                  <a:srgbClr val="8A162C"/>
                </a:solidFill>
                <a:ea typeface="+mn-ea"/>
              </a:rPr>
              <a:t>Thank you!  </a:t>
            </a:r>
            <a:endParaRPr lang="en-US" sz="1930" b="1" u="sng" kern="1200" dirty="0">
              <a:solidFill>
                <a:srgbClr val="8A162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0337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47700"/>
            <a:ext cx="2012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94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24600"/>
            <a:ext cx="9144000" cy="365125"/>
          </a:xfrm>
          <a:prstGeom prst="rect">
            <a:avLst/>
          </a:prstGeom>
          <a:ln/>
        </p:spPr>
        <p:txBody>
          <a:bodyPr/>
          <a:lstStyle>
            <a:lvl1pPr algn="ctr">
              <a:defRPr sz="1000"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31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24600"/>
            <a:ext cx="9144000" cy="365125"/>
          </a:xfrm>
          <a:prstGeom prst="rect">
            <a:avLst/>
          </a:prstGeom>
          <a:ln/>
        </p:spPr>
        <p:txBody>
          <a:bodyPr/>
          <a:lstStyle>
            <a:lvl1pPr algn="ctr">
              <a:defRPr sz="1000"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7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2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4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67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DCD8-B171-4E7C-B823-2B1A7255E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324600"/>
            <a:ext cx="2319338" cy="365125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8/13/2018</a:t>
            </a:r>
          </a:p>
        </p:txBody>
      </p:sp>
    </p:spTree>
    <p:extLst>
      <p:ext uri="{BB962C8B-B14F-4D97-AF65-F5344CB8AC3E}">
        <p14:creationId xmlns:p14="http://schemas.microsoft.com/office/powerpoint/2010/main" val="4022333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02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 sz="1800" b="0" i="1"/>
              <a:t>Top Line is 18 point italic</a:t>
            </a:r>
            <a:br>
              <a:rPr lang="en-US" sz="1800" b="0" i="1"/>
            </a:br>
            <a:r>
              <a:rPr lang="en-US" sz="2000" b="0" i="0"/>
              <a:t>Second Line is 20 point bold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DCD8-B171-4E7C-B823-2B1A7255E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123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ombst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DCD8-B171-4E7C-B823-2B1A7255E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2" hasCustomPrompt="1"/>
          </p:nvPr>
        </p:nvSpPr>
        <p:spPr>
          <a:xfrm>
            <a:off x="457200" y="5562600"/>
            <a:ext cx="8305800" cy="685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“Takeaway” Here</a:t>
            </a:r>
          </a:p>
        </p:txBody>
      </p:sp>
    </p:spTree>
    <p:extLst>
      <p:ext uri="{BB962C8B-B14F-4D97-AF65-F5344CB8AC3E}">
        <p14:creationId xmlns:p14="http://schemas.microsoft.com/office/powerpoint/2010/main" val="3285663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ombston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DCD8-B171-4E7C-B823-2B1A7255E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2" hasCustomPrompt="1"/>
          </p:nvPr>
        </p:nvSpPr>
        <p:spPr>
          <a:xfrm>
            <a:off x="457200" y="1143000"/>
            <a:ext cx="8305800" cy="685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“Takeaway” Here</a:t>
            </a:r>
          </a:p>
        </p:txBody>
      </p:sp>
    </p:spTree>
    <p:extLst>
      <p:ext uri="{BB962C8B-B14F-4D97-AF65-F5344CB8AC3E}">
        <p14:creationId xmlns:p14="http://schemas.microsoft.com/office/powerpoint/2010/main" val="1129942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976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2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378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2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57201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 userDrawn="1"/>
        </p:nvSpPr>
        <p:spPr bwMode="auto">
          <a:xfrm>
            <a:off x="457201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36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97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2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1019881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2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634354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5016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9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DCD8-B171-4E7C-B823-2B1A7255E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horizont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8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1506" y="3124202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8A162C"/>
                </a:solidFill>
              </a:rPr>
              <a:t>Thank you!  </a:t>
            </a:r>
            <a:endParaRPr lang="en-US" sz="4400" b="1" u="sng" dirty="0">
              <a:solidFill>
                <a:srgbClr val="8A16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74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356352"/>
            <a:ext cx="762000" cy="365125"/>
          </a:xfrm>
        </p:spPr>
        <p:txBody>
          <a:bodyPr/>
          <a:lstStyle>
            <a:lvl1pPr>
              <a:defRPr sz="1050"/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29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63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4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pl-PL"/>
              <a:t>2019NOV21 FAS Town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04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pl-PL"/>
              <a:t>2019NOV21 FAS Town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0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pl-PL"/>
              <a:t>2019NOV21 FAS Town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64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pl-PL"/>
              <a:t>2019NOV21 FAS Town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97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pl-PL"/>
              <a:t>2019NOV21 FAS Town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41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3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4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93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 sz="1800" b="0" i="1" dirty="0"/>
              <a:t>Top Line is 18 point italic</a:t>
            </a:r>
            <a:br>
              <a:rPr lang="en-US" sz="1800" b="0" i="1" dirty="0"/>
            </a:br>
            <a:r>
              <a:rPr lang="en-US" sz="2000" b="0" i="0" dirty="0"/>
              <a:t>Second Line is 20 point bold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27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07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5633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44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57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998203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904757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753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331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7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1506" y="3124200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 dirty="0">
                <a:solidFill>
                  <a:srgbClr val="8A162C"/>
                </a:solidFill>
                <a:latin typeface="Arial"/>
                <a:cs typeface="Arial"/>
              </a:rPr>
              <a:t>Thank you!  </a:t>
            </a:r>
            <a:endParaRPr lang="en-US" sz="4400" b="1" u="sng" dirty="0">
              <a:solidFill>
                <a:srgbClr val="8A162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304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3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43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36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4561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 sz="1800" b="0" i="1"/>
              <a:t>Top Line is 18 point italic</a:t>
            </a:r>
            <a:br>
              <a:rPr lang="en-US" sz="1800" b="0" i="1"/>
            </a:br>
            <a:r>
              <a:rPr lang="en-US" sz="2000" b="0" i="0"/>
              <a:t>Second Line is 20 point bold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7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79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18404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0288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30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11927154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5644817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0423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65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7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1506" y="3124200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 dirty="0">
                <a:solidFill>
                  <a:srgbClr val="8A162C"/>
                </a:solidFill>
                <a:latin typeface="Arial"/>
                <a:cs typeface="Arial"/>
              </a:rPr>
              <a:t>Thank you!  </a:t>
            </a:r>
            <a:endParaRPr lang="en-US" sz="4400" b="1" u="sng" dirty="0">
              <a:solidFill>
                <a:srgbClr val="8A162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3869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47700"/>
            <a:ext cx="2012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84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049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1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3588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37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88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808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608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876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91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641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1"/>
                </a:solidFill>
              </a:rPr>
              <a:t>Page </a:t>
            </a:r>
            <a:fld id="{F7131025-F4F3-4C16-9288-EFCEF0B8527C}" type="slidenum">
              <a:rPr lang="en-US" sz="1000" b="1">
                <a:solidFill>
                  <a:schemeClr val="tx1"/>
                </a:solidFill>
              </a:rPr>
              <a:pPr algn="l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4104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573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1241C-518C-4584-9F5F-EF46A5E7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F32CC-DDF9-4047-81F0-BFA1384DC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50B39-93F0-41B1-9566-A5EFB04B1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753A-0C1E-4E96-96B5-5792E7EE917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BD64-EC99-47DC-9738-21A0511D9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2C445-8AD5-4277-B5CF-B6A634B9D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404B-98EE-4783-B31E-53BA9C9E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8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0000"/>
                </a:solidFill>
              </a:rPr>
              <a:t>Page </a:t>
            </a:r>
            <a:fld id="{1B13A5C1-8EC2-4975-B785-461777C0EECE}" type="slidenum">
              <a:rPr lang="en-US" altLang="en-US" sz="1000" b="1" smtClean="0">
                <a:solidFill>
                  <a:srgbClr val="000000"/>
                </a:solidFill>
              </a:rPr>
              <a:pPr algn="l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fr-FR" alt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Harvard-Seal-Nic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9663" cy="1033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7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ea typeface="ＭＳ Ｐゴシック" charset="0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ea typeface="ＭＳ Ｐゴシック" charset="0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</a:rPr>
              <a:t>Page </a:t>
            </a:r>
            <a:fld id="{F7131025-F4F3-4C16-9288-EFCEF0B8527C}" type="slidenum">
              <a:rPr lang="en-US" sz="1000" b="1">
                <a:solidFill>
                  <a:srgbClr val="000000"/>
                </a:solidFill>
              </a:rPr>
              <a:pPr algn="l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4104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573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12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 algn="r">
              <a:defRPr sz="359" b="0">
                <a:solidFill>
                  <a:srgbClr val="B2B2B2"/>
                </a:solidFill>
                <a:cs typeface="+mn-cs"/>
              </a:defRPr>
            </a:lvl1pPr>
          </a:lstStyle>
          <a:p>
            <a:pPr defTabSz="201686">
              <a:spcBef>
                <a:spcPct val="0"/>
              </a:spcBef>
              <a:defRPr/>
            </a:pPr>
            <a:fld id="{3D6EDCD8-B171-4E7C-B823-2B1A7255EFC5}" type="slidenum">
              <a:rPr lang="en-US" smtClean="0"/>
              <a:pPr defTabSz="201686"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232812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4904" r:id="rId12"/>
  </p:sldLayoutIdLst>
  <p:hf hdr="0" ftr="0" dt="0"/>
  <p:txStyles>
    <p:titleStyle>
      <a:lvl1pPr algn="l" defTabSz="201686" rtl="0" eaLnBrk="1" fontAlgn="base" hangingPunct="1">
        <a:spcBef>
          <a:spcPct val="0"/>
        </a:spcBef>
        <a:spcAft>
          <a:spcPct val="0"/>
        </a:spcAft>
        <a:defRPr sz="882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2pPr>
      <a:lvl3pPr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3pPr>
      <a:lvl4pPr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4pPr>
      <a:lvl5pPr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5pPr>
      <a:lvl6pPr marL="201686"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6pPr>
      <a:lvl7pPr marL="403372"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7pPr>
      <a:lvl8pPr marL="605057"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8pPr>
      <a:lvl9pPr marL="806743" algn="l" defTabSz="201686" rtl="0" eaLnBrk="1" fontAlgn="base" hangingPunct="1">
        <a:spcBef>
          <a:spcPct val="0"/>
        </a:spcBef>
        <a:spcAft>
          <a:spcPct val="0"/>
        </a:spcAft>
        <a:defRPr sz="1048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100843" indent="-100843" algn="l" defTabSz="201686" rtl="0" eaLnBrk="1" fontAlgn="base" hangingPunct="1">
        <a:spcBef>
          <a:spcPct val="20000"/>
        </a:spcBef>
        <a:spcAft>
          <a:spcPts val="265"/>
        </a:spcAft>
        <a:buClr>
          <a:schemeClr val="tx1"/>
        </a:buClr>
        <a:buFont typeface="Arial" charset="0"/>
        <a:buChar char="•"/>
        <a:defRPr sz="717">
          <a:solidFill>
            <a:schemeClr val="tx1"/>
          </a:solidFill>
          <a:latin typeface="+mn-lt"/>
          <a:ea typeface="+mn-ea"/>
          <a:cs typeface="+mn-cs"/>
        </a:defRPr>
      </a:lvl1pPr>
      <a:lvl2pPr marL="302528" indent="-100843" algn="l" defTabSz="201686" rtl="0" eaLnBrk="1" fontAlgn="base" hangingPunct="1">
        <a:spcBef>
          <a:spcPct val="20000"/>
        </a:spcBef>
        <a:spcAft>
          <a:spcPts val="265"/>
        </a:spcAft>
        <a:buClr>
          <a:schemeClr val="tx1"/>
        </a:buClr>
        <a:buFont typeface="Arial" charset="0"/>
        <a:buChar char="–"/>
        <a:defRPr sz="607">
          <a:solidFill>
            <a:schemeClr val="tx1"/>
          </a:solidFill>
          <a:latin typeface="+mn-lt"/>
          <a:cs typeface="+mn-cs"/>
        </a:defRPr>
      </a:lvl2pPr>
      <a:lvl3pPr marL="479705" indent="-76333" algn="l" defTabSz="201686" rtl="0" eaLnBrk="1" fontAlgn="base" hangingPunct="1">
        <a:spcBef>
          <a:spcPct val="20000"/>
        </a:spcBef>
        <a:spcAft>
          <a:spcPts val="265"/>
        </a:spcAft>
        <a:buClr>
          <a:schemeClr val="tx1"/>
        </a:buClr>
        <a:buFont typeface="Arial" charset="0"/>
        <a:buChar char="•"/>
        <a:defRPr sz="441">
          <a:solidFill>
            <a:schemeClr val="tx1"/>
          </a:solidFill>
          <a:latin typeface="+mn-lt"/>
          <a:cs typeface="+mn-cs"/>
        </a:defRPr>
      </a:lvl3pPr>
      <a:lvl4pPr marL="705900" indent="-100843" algn="l" defTabSz="20168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882">
          <a:solidFill>
            <a:srgbClr val="595959"/>
          </a:solidFill>
          <a:latin typeface="+mn-lt"/>
          <a:cs typeface="+mn-cs"/>
        </a:defRPr>
      </a:lvl4pPr>
      <a:lvl5pPr marL="907586" indent="-100843" algn="l" defTabSz="20168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82">
          <a:solidFill>
            <a:srgbClr val="595959"/>
          </a:solidFill>
          <a:latin typeface="+mn-lt"/>
          <a:cs typeface="+mn-cs"/>
        </a:defRPr>
      </a:lvl5pPr>
      <a:lvl6pPr marL="1109272" indent="-100843" algn="l" defTabSz="20168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82">
          <a:solidFill>
            <a:srgbClr val="595959"/>
          </a:solidFill>
          <a:latin typeface="+mn-lt"/>
          <a:cs typeface="+mn-cs"/>
        </a:defRPr>
      </a:lvl6pPr>
      <a:lvl7pPr marL="1310957" indent="-100843" algn="l" defTabSz="20168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82">
          <a:solidFill>
            <a:srgbClr val="595959"/>
          </a:solidFill>
          <a:latin typeface="+mn-lt"/>
          <a:cs typeface="+mn-cs"/>
        </a:defRPr>
      </a:lvl7pPr>
      <a:lvl8pPr marL="1512643" indent="-100843" algn="l" defTabSz="20168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82">
          <a:solidFill>
            <a:srgbClr val="595959"/>
          </a:solidFill>
          <a:latin typeface="+mn-lt"/>
          <a:cs typeface="+mn-cs"/>
        </a:defRPr>
      </a:lvl8pPr>
      <a:lvl9pPr marL="1714329" indent="-100843" algn="l" defTabSz="20168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82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86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03372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05057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06743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429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10115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11800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3486" algn="l" defTabSz="4033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24600"/>
            <a:ext cx="9144000" cy="365125"/>
          </a:xfrm>
          <a:prstGeom prst="rect">
            <a:avLst/>
          </a:prstGeom>
          <a:ln/>
        </p:spPr>
        <p:txBody>
          <a:bodyPr/>
          <a:lstStyle>
            <a:lvl1pPr algn="ctr">
              <a:defRPr sz="10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6010A19-A46F-450B-94AE-CC3F44164F29}" type="slidenum">
              <a:rPr lang="en-US" b="0" smtClean="0">
                <a:solidFill>
                  <a:srgbClr val="000000"/>
                </a:solidFill>
                <a:latin typeface="Arial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87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2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6EDCD8-B171-4E7C-B823-2B1A7255EFC5}" type="slidenum">
              <a:rPr 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2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6445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  <p:sldLayoutId id="2147484933" r:id="rId12"/>
    <p:sldLayoutId id="2147484934" r:id="rId13"/>
    <p:sldLayoutId id="2147484935" r:id="rId14"/>
    <p:sldLayoutId id="2147484938" r:id="rId1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68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88C4A032-E885-4F5E-8B0B-C6A2F053AF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FAD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1" y="6329929"/>
            <a:ext cx="183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66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 Arial 20</a:t>
            </a:r>
          </a:p>
          <a:p>
            <a:pPr lvl="1"/>
            <a:r>
              <a:rPr lang="en-US" dirty="0"/>
              <a:t>Level 2 Arial 18</a:t>
            </a:r>
          </a:p>
          <a:p>
            <a:pPr lvl="2"/>
            <a:r>
              <a:rPr lang="en-US" dirty="0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8702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  <p:sldLayoutId id="2147484984" r:id="rId12"/>
    <p:sldLayoutId id="2147484987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0994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  <p:sldLayoutId id="2147484994" r:id="rId6"/>
    <p:sldLayoutId id="2147484995" r:id="rId7"/>
    <p:sldLayoutId id="2147484996" r:id="rId8"/>
    <p:sldLayoutId id="2147484997" r:id="rId9"/>
    <p:sldLayoutId id="2147484998" r:id="rId10"/>
    <p:sldLayoutId id="2147484999" r:id="rId11"/>
    <p:sldLayoutId id="2147485000" r:id="rId12"/>
    <p:sldLayoutId id="2147485002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fld id="{03731706-2E15-4F46-A869-7D45769F27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  <p:pic>
        <p:nvPicPr>
          <p:cNvPr id="1030" name="Picture 5" descr="FAD_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78663" y="6096000"/>
            <a:ext cx="183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07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  <p:sldLayoutId id="2147485015" r:id="rId12"/>
    <p:sldLayoutId id="2147485016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findean@fas.harvard.edu" TargetMode="External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0940-6CF6-4B78-97AA-4A4C3906531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sz="4000" dirty="0"/>
              <a:t>Administrators’ Town Hall will be starting soon…</a:t>
            </a:r>
          </a:p>
        </p:txBody>
      </p:sp>
    </p:spTree>
    <p:extLst>
      <p:ext uri="{BB962C8B-B14F-4D97-AF65-F5344CB8AC3E}">
        <p14:creationId xmlns:p14="http://schemas.microsoft.com/office/powerpoint/2010/main" val="212395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B177-2E05-490F-8B4F-F8BAECD7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2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AE08-1079-47B6-82AE-8CA457B1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423275" cy="48291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FAS Coordination Planning Committee with 12 work groups</a:t>
            </a:r>
          </a:p>
          <a:p>
            <a:endParaRPr lang="en-US" sz="900" dirty="0"/>
          </a:p>
          <a:p>
            <a:pPr marL="692150" lvl="1" indent="-342900">
              <a:buFont typeface="+mj-lt"/>
              <a:buAutoNum type="arabicPeriod" startAt="9"/>
            </a:pPr>
            <a:r>
              <a:rPr lang="en-US" dirty="0"/>
              <a:t>Testing and Tracing – Mark Fishman and Latanya Sweeney</a:t>
            </a:r>
          </a:p>
          <a:p>
            <a:pPr marL="982662" lvl="2" indent="-342900"/>
            <a:r>
              <a:rPr lang="en-US" dirty="0"/>
              <a:t>Advise on viral and serological testing, and contact tracing methods.</a:t>
            </a:r>
          </a:p>
          <a:p>
            <a:pPr marL="982662" lvl="2" indent="-342900"/>
            <a:endParaRPr lang="en-US" dirty="0"/>
          </a:p>
          <a:p>
            <a:pPr marL="692150" lvl="1" indent="-342900">
              <a:buFont typeface="+mj-lt"/>
              <a:buAutoNum type="arabicPeriod" startAt="9"/>
            </a:pPr>
            <a:r>
              <a:rPr lang="en-US" dirty="0"/>
              <a:t>Remote Experience – Amanda Claybaugh</a:t>
            </a:r>
          </a:p>
          <a:p>
            <a:pPr marL="982662" lvl="2" indent="-342900"/>
            <a:r>
              <a:rPr lang="en-US" dirty="0"/>
              <a:t>Coordinate Harvard College efforts on preparing for the remote elements of AY 20-21, including both formal courses and extra-curricular aspects.</a:t>
            </a:r>
          </a:p>
          <a:p>
            <a:pPr marL="982662" lvl="2" indent="-342900"/>
            <a:endParaRPr lang="en-US" dirty="0"/>
          </a:p>
          <a:p>
            <a:pPr marL="692150" lvl="1" indent="-342900">
              <a:buFont typeface="+mj-lt"/>
              <a:buAutoNum type="arabicPeriod" startAt="9"/>
            </a:pPr>
            <a:r>
              <a:rPr lang="en-US" dirty="0"/>
              <a:t>Division of Continuing Education Coordination – Henry Leitner</a:t>
            </a:r>
          </a:p>
          <a:p>
            <a:pPr lvl="2"/>
            <a:r>
              <a:rPr lang="en-US" dirty="0"/>
              <a:t>Coordinate with DCE in planning for various scenarios, and help us leverage DCE’s experience in remote education.</a:t>
            </a:r>
          </a:p>
          <a:p>
            <a:pPr lvl="2"/>
            <a:endParaRPr lang="en-US" dirty="0"/>
          </a:p>
          <a:p>
            <a:pPr marL="692150" lvl="1" indent="-342900">
              <a:buFont typeface="+mj-lt"/>
              <a:buAutoNum type="arabicPeriod" startAt="9"/>
            </a:pPr>
            <a:r>
              <a:rPr lang="en-US" dirty="0"/>
              <a:t>Communications – Nina Collins and Anna Cowenhoven</a:t>
            </a:r>
          </a:p>
          <a:p>
            <a:pPr marL="982662" lvl="2" indent="-342900"/>
            <a:r>
              <a:rPr lang="en-US" dirty="0"/>
              <a:t>Advise and coordinate communication efforts</a:t>
            </a:r>
          </a:p>
        </p:txBody>
      </p:sp>
    </p:spTree>
    <p:extLst>
      <p:ext uri="{BB962C8B-B14F-4D97-AF65-F5344CB8AC3E}">
        <p14:creationId xmlns:p14="http://schemas.microsoft.com/office/powerpoint/2010/main" val="201679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Phase 2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C12D1-947E-4446-A31E-53FFFB9E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When:</a:t>
            </a:r>
          </a:p>
          <a:p>
            <a:pPr lvl="1"/>
            <a:r>
              <a:rPr lang="en-US" sz="2000" dirty="0"/>
              <a:t>Planning now</a:t>
            </a:r>
          </a:p>
          <a:p>
            <a:pPr lvl="1"/>
            <a:r>
              <a:rPr lang="en-US" sz="2000" dirty="0"/>
              <a:t>Preparing for remote teaching 2.0 ongoing</a:t>
            </a:r>
          </a:p>
          <a:p>
            <a:pPr lvl="1"/>
            <a:r>
              <a:rPr lang="en-US" sz="2000" dirty="0"/>
              <a:t>Research resumption next</a:t>
            </a:r>
          </a:p>
          <a:p>
            <a:pPr lvl="1"/>
            <a:r>
              <a:rPr lang="en-US" sz="2000" dirty="0"/>
              <a:t>Plans for fall semester by end of June/early July</a:t>
            </a:r>
          </a:p>
          <a:p>
            <a:endParaRPr lang="en-US" sz="900" dirty="0"/>
          </a:p>
          <a:p>
            <a:r>
              <a:rPr lang="en-US" sz="2400" dirty="0"/>
              <a:t>Learn more: https://www.fas.harvard.edu/fas-fall-2020-planning</a:t>
            </a:r>
          </a:p>
          <a:p>
            <a:endParaRPr lang="en-US" sz="900" dirty="0"/>
          </a:p>
          <a:p>
            <a:r>
              <a:rPr lang="en-US" sz="2400" dirty="0"/>
              <a:t>Provide input: FASscenarioplanning@fas.harvard.edu</a:t>
            </a:r>
          </a:p>
          <a:p>
            <a:endParaRPr lang="en-US" sz="900" dirty="0"/>
          </a:p>
          <a:p>
            <a:r>
              <a:rPr lang="en-US" sz="2400" dirty="0"/>
              <a:t>Reach out: Contact Chris Stubbs or Mike Burke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76CE2-2565-4681-8F49-386E3A7C3C50}"/>
              </a:ext>
            </a:extLst>
          </p:cNvPr>
          <p:cNvSpPr/>
          <p:nvPr/>
        </p:nvSpPr>
        <p:spPr>
          <a:xfrm>
            <a:off x="533400" y="1371600"/>
            <a:ext cx="84582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5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Financial Updates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310063"/>
            <a:ext cx="467042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Leslie Kirwan</a:t>
            </a:r>
          </a:p>
          <a:p>
            <a:pPr eaLnBrk="1" hangingPunct="1">
              <a:defRPr/>
            </a:pPr>
            <a:r>
              <a:rPr lang="en-US" sz="2000" i="1" dirty="0"/>
              <a:t>Dean for Administration and Finance</a:t>
            </a:r>
          </a:p>
          <a:p>
            <a:pPr eaLnBrk="1" hangingPunct="1">
              <a:defRPr/>
            </a:pPr>
            <a:r>
              <a:rPr lang="en-US" sz="2400" b="1" dirty="0"/>
              <a:t>Jay Herlihy</a:t>
            </a:r>
          </a:p>
          <a:p>
            <a:pPr eaLnBrk="1" hangingPunct="1">
              <a:defRPr/>
            </a:pPr>
            <a:r>
              <a:rPr lang="en-US" sz="2000" i="1" dirty="0"/>
              <a:t>Associate Dean for Finance</a:t>
            </a:r>
          </a:p>
          <a:p>
            <a:pPr eaLnBrk="1" hangingPunct="1">
              <a:defRPr/>
            </a:pPr>
            <a:endParaRPr lang="en-US" sz="2000" i="1" dirty="0"/>
          </a:p>
          <a:p>
            <a:pPr eaLnBrk="1" hangingPunct="1">
              <a:defRPr/>
            </a:pPr>
            <a:endParaRPr lang="en-US" sz="2000" i="1" dirty="0"/>
          </a:p>
          <a:p>
            <a:pPr eaLnBrk="1" hangingPunct="1">
              <a:defRPr/>
            </a:pPr>
            <a:endParaRPr lang="en-US" sz="2000" i="1" dirty="0"/>
          </a:p>
          <a:p>
            <a:pPr algn="l" eaLnBrk="1" hangingPunct="1">
              <a:defRPr/>
            </a:pPr>
            <a:endParaRPr lang="en-US" sz="900" b="1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5240" y="2057400"/>
            <a:ext cx="9128760" cy="1470025"/>
          </a:xfrm>
        </p:spPr>
        <p:txBody>
          <a:bodyPr/>
          <a:lstStyle/>
          <a:p>
            <a:pPr algn="ctr" eaLnBrk="1" hangingPunct="1"/>
            <a:r>
              <a:rPr lang="en-US" sz="3200" dirty="0"/>
              <a:t>Human Resources Update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612C04-D711-4BBD-9BAB-149C7DB40F2C}"/>
              </a:ext>
            </a:extLst>
          </p:cNvPr>
          <p:cNvSpPr/>
          <p:nvPr/>
        </p:nvSpPr>
        <p:spPr>
          <a:xfrm>
            <a:off x="4114800" y="42738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Chris Ciotti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Associate Dean for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08046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5240" y="2057400"/>
            <a:ext cx="9128760" cy="1470025"/>
          </a:xfrm>
        </p:spPr>
        <p:txBody>
          <a:bodyPr/>
          <a:lstStyle/>
          <a:p>
            <a:pPr algn="ctr" eaLnBrk="1" hangingPunct="1"/>
            <a:r>
              <a:rPr lang="en-US" sz="3200" dirty="0"/>
              <a:t>Research Administration Update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612C04-D711-4BBD-9BAB-149C7DB40F2C}"/>
              </a:ext>
            </a:extLst>
          </p:cNvPr>
          <p:cNvSpPr/>
          <p:nvPr/>
        </p:nvSpPr>
        <p:spPr>
          <a:xfrm>
            <a:off x="4114800" y="427382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Pat Fitzgerald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Associate Dean for Research Administration Services</a:t>
            </a:r>
          </a:p>
        </p:txBody>
      </p:sp>
    </p:spTree>
    <p:extLst>
      <p:ext uri="{BB962C8B-B14F-4D97-AF65-F5344CB8AC3E}">
        <p14:creationId xmlns:p14="http://schemas.microsoft.com/office/powerpoint/2010/main" val="396504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5240" y="2057400"/>
            <a:ext cx="9128760" cy="1470025"/>
          </a:xfrm>
        </p:spPr>
        <p:txBody>
          <a:bodyPr/>
          <a:lstStyle/>
          <a:p>
            <a:pPr algn="ctr" eaLnBrk="1" hangingPunct="1"/>
            <a:r>
              <a:rPr lang="en-US" sz="3200" dirty="0"/>
              <a:t>Facilities Update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0FDD1-1884-4709-BAAE-CC591A597240}"/>
              </a:ext>
            </a:extLst>
          </p:cNvPr>
          <p:cNvSpPr/>
          <p:nvPr/>
        </p:nvSpPr>
        <p:spPr>
          <a:xfrm>
            <a:off x="4191000" y="436327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Zak Gingo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Associate Dean for Physical Resources and Planning</a:t>
            </a:r>
          </a:p>
        </p:txBody>
      </p:sp>
    </p:spTree>
    <p:extLst>
      <p:ext uri="{BB962C8B-B14F-4D97-AF65-F5344CB8AC3E}">
        <p14:creationId xmlns:p14="http://schemas.microsoft.com/office/powerpoint/2010/main" val="393607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84FEFB-01DD-4BDB-BE3D-E30935C9FD23}"/>
              </a:ext>
            </a:extLst>
          </p:cNvPr>
          <p:cNvSpPr txBox="1">
            <a:spLocks/>
          </p:cNvSpPr>
          <p:nvPr/>
        </p:nvSpPr>
        <p:spPr>
          <a:xfrm>
            <a:off x="353728" y="730677"/>
            <a:ext cx="6161372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</a:pPr>
            <a:r>
              <a:rPr lang="en-US" sz="2700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We miss everybody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A1AE5F-98FA-4B5F-B344-D85A8FC993DF}"/>
              </a:ext>
            </a:extLst>
          </p:cNvPr>
          <p:cNvCxnSpPr/>
          <p:nvPr/>
        </p:nvCxnSpPr>
        <p:spPr>
          <a:xfrm>
            <a:off x="398585" y="1546489"/>
            <a:ext cx="58556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tree in a park&#10;&#10;Description automatically generated">
            <a:extLst>
              <a:ext uri="{FF2B5EF4-FFF2-40B4-BE49-F238E27FC236}">
                <a16:creationId xmlns:a16="http://schemas.microsoft.com/office/drawing/2014/main" id="{4E3F23FA-CE40-43C7-9090-C5C22E635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1" y="1711673"/>
            <a:ext cx="6161372" cy="414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79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white, room&#10;&#10;Description automatically generated">
            <a:extLst>
              <a:ext uri="{FF2B5EF4-FFF2-40B4-BE49-F238E27FC236}">
                <a16:creationId xmlns:a16="http://schemas.microsoft.com/office/drawing/2014/main" id="{A8CF5AE7-0BD9-417B-8F93-8349A3BEF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7" y="2049565"/>
            <a:ext cx="7956680" cy="3670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84FEFB-01DD-4BDB-BE3D-E30935C9FD23}"/>
              </a:ext>
            </a:extLst>
          </p:cNvPr>
          <p:cNvSpPr txBox="1">
            <a:spLocks/>
          </p:cNvSpPr>
          <p:nvPr/>
        </p:nvSpPr>
        <p:spPr>
          <a:xfrm>
            <a:off x="353728" y="730677"/>
            <a:ext cx="6161372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</a:pPr>
            <a:r>
              <a:rPr lang="en-US" sz="2700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Preparing for the return to campus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A1AE5F-98FA-4B5F-B344-D85A8FC993DF}"/>
              </a:ext>
            </a:extLst>
          </p:cNvPr>
          <p:cNvCxnSpPr/>
          <p:nvPr/>
        </p:nvCxnSpPr>
        <p:spPr>
          <a:xfrm>
            <a:off x="398585" y="1546489"/>
            <a:ext cx="58556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3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Sanitizer - 55 gallon Drum - 80% Alcohol Liquid Hand Sanitizer">
            <a:extLst>
              <a:ext uri="{FF2B5EF4-FFF2-40B4-BE49-F238E27FC236}">
                <a16:creationId xmlns:a16="http://schemas.microsoft.com/office/drawing/2014/main" id="{302A7CE2-EFAF-44A8-9BEF-857D9E6A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98" y="1368029"/>
            <a:ext cx="3093244" cy="41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sitting, table, white, room&#10;&#10;Description automatically generated">
            <a:extLst>
              <a:ext uri="{FF2B5EF4-FFF2-40B4-BE49-F238E27FC236}">
                <a16:creationId xmlns:a16="http://schemas.microsoft.com/office/drawing/2014/main" id="{4B65FBD3-714F-49F7-B3A4-345CB6DF5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2211" y="2718488"/>
            <a:ext cx="3282041" cy="2372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69CA5C-F2C0-4CA2-B07A-A9763DDC5FB5}"/>
              </a:ext>
            </a:extLst>
          </p:cNvPr>
          <p:cNvSpPr txBox="1">
            <a:spLocks/>
          </p:cNvSpPr>
          <p:nvPr/>
        </p:nvSpPr>
        <p:spPr>
          <a:xfrm>
            <a:off x="353728" y="730677"/>
            <a:ext cx="6888068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</a:pPr>
            <a:r>
              <a:rPr lang="en-US" sz="2700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Preparing for the return to campus, continued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757ACD-A403-4AD0-845F-F133C8E109B1}"/>
              </a:ext>
            </a:extLst>
          </p:cNvPr>
          <p:cNvCxnSpPr>
            <a:cxnSpLocks/>
          </p:cNvCxnSpPr>
          <p:nvPr/>
        </p:nvCxnSpPr>
        <p:spPr>
          <a:xfrm>
            <a:off x="398585" y="1546489"/>
            <a:ext cx="6396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3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96EFD-768B-4E93-B156-9A150C873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1" t="12246" r="33036" b="10612"/>
          <a:stretch/>
        </p:blipFill>
        <p:spPr>
          <a:xfrm>
            <a:off x="580639" y="1759990"/>
            <a:ext cx="3100097" cy="39678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D2EDD-E887-489E-9198-6C3427B4C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8" t="12109" r="32959" b="9523"/>
          <a:stretch/>
        </p:blipFill>
        <p:spPr>
          <a:xfrm>
            <a:off x="5234152" y="1759990"/>
            <a:ext cx="3100097" cy="4030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9BFC7E-B294-4216-B4EC-F3090B17A0A7}"/>
              </a:ext>
            </a:extLst>
          </p:cNvPr>
          <p:cNvSpPr txBox="1">
            <a:spLocks/>
          </p:cNvSpPr>
          <p:nvPr/>
        </p:nvSpPr>
        <p:spPr>
          <a:xfrm>
            <a:off x="353728" y="730677"/>
            <a:ext cx="6161372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</a:pPr>
            <a:r>
              <a:rPr lang="en-US" sz="2700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You will notice some changes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1C53D6-AC40-4A7E-9EDF-7BBBA24E9D69}"/>
              </a:ext>
            </a:extLst>
          </p:cNvPr>
          <p:cNvCxnSpPr/>
          <p:nvPr/>
        </p:nvCxnSpPr>
        <p:spPr>
          <a:xfrm>
            <a:off x="398585" y="1546489"/>
            <a:ext cx="58556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7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F039-C353-4A4F-B1AA-21E33510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-18969"/>
            <a:ext cx="7696200" cy="1070578"/>
          </a:xfrm>
        </p:spPr>
        <p:txBody>
          <a:bodyPr/>
          <a:lstStyle/>
          <a:p>
            <a:r>
              <a:rPr lang="en-US" sz="3200" b="1" dirty="0"/>
              <a:t>Rules of the Road for today’s meeting: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5BE01-C90E-4FEB-8422-063741552214}"/>
              </a:ext>
            </a:extLst>
          </p:cNvPr>
          <p:cNvSpPr txBox="1"/>
          <p:nvPr/>
        </p:nvSpPr>
        <p:spPr>
          <a:xfrm>
            <a:off x="457200" y="1253186"/>
            <a:ext cx="859948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Attendees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are asked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stay on mute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video off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preserve meeting bandwidth.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Presenters will be off mute and on video during their presentations.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you have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 question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you think others would benefit from, please use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send a message to “Everyone”.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Q&amp;A is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 forum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specific questions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If you have a specific question, please follow up with one of the subject matter experts.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Please note: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chat from this meeting will be saved to help update future FAQs. We will not be distributing the chat transcript.</a:t>
            </a:r>
          </a:p>
        </p:txBody>
      </p:sp>
    </p:spTree>
    <p:extLst>
      <p:ext uri="{BB962C8B-B14F-4D97-AF65-F5344CB8AC3E}">
        <p14:creationId xmlns:p14="http://schemas.microsoft.com/office/powerpoint/2010/main" val="854423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BFC7E-B294-4216-B4EC-F3090B17A0A7}"/>
              </a:ext>
            </a:extLst>
          </p:cNvPr>
          <p:cNvSpPr txBox="1">
            <a:spLocks/>
          </p:cNvSpPr>
          <p:nvPr/>
        </p:nvSpPr>
        <p:spPr>
          <a:xfrm>
            <a:off x="353728" y="730677"/>
            <a:ext cx="6161372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</a:pPr>
            <a:r>
              <a:rPr lang="en-US" sz="2700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You will notice some changes, continued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1C53D6-AC40-4A7E-9EDF-7BBBA24E9D69}"/>
              </a:ext>
            </a:extLst>
          </p:cNvPr>
          <p:cNvCxnSpPr/>
          <p:nvPr/>
        </p:nvCxnSpPr>
        <p:spPr>
          <a:xfrm>
            <a:off x="398585" y="1546489"/>
            <a:ext cx="58556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2F41BFA-C908-4A70-A944-7C4B1EA1D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9" t="12355" r="33188" b="9726"/>
          <a:stretch/>
        </p:blipFill>
        <p:spPr>
          <a:xfrm>
            <a:off x="553671" y="1731803"/>
            <a:ext cx="3095537" cy="40078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F624C5-B51F-4FF6-B5BE-B9A336728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03" t="12594" r="33394" b="10460"/>
          <a:stretch/>
        </p:blipFill>
        <p:spPr>
          <a:xfrm>
            <a:off x="5316526" y="1744139"/>
            <a:ext cx="3045203" cy="39577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802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Administrative Tools and Support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4312920"/>
            <a:ext cx="467042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Mary Ann Bradley</a:t>
            </a:r>
          </a:p>
          <a:p>
            <a:pPr eaLnBrk="1" hangingPunct="1">
              <a:defRPr/>
            </a:pPr>
            <a:r>
              <a:rPr lang="en-US" sz="2000" i="1" dirty="0"/>
              <a:t>Associate Dean for Administrative Operations</a:t>
            </a:r>
          </a:p>
          <a:p>
            <a:pPr algn="l" eaLnBrk="1" hangingPunct="1">
              <a:defRPr/>
            </a:pPr>
            <a:endParaRPr lang="en-US" sz="900" b="1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1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Administrative Systems New Tools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513873"/>
              </p:ext>
            </p:extLst>
          </p:nvPr>
        </p:nvGraphicFramePr>
        <p:xfrm>
          <a:off x="381000" y="1143000"/>
          <a:ext cx="8763000" cy="5410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61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978">
                <a:tc>
                  <a:txBody>
                    <a:bodyPr/>
                    <a:lstStyle/>
                    <a:p>
                      <a:pPr marL="58738" indent="0" algn="l"/>
                      <a:r>
                        <a:rPr lang="en-US" sz="2000" dirty="0"/>
                        <a:t>FY 20/21 University Projects Underway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1C3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/>
                      <a:r>
                        <a:rPr lang="en-US" sz="2000" dirty="0"/>
                        <a:t>What Comes Next…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1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662">
                <a:tc>
                  <a:txBody>
                    <a:bodyPr/>
                    <a:lstStyle/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Buy2Pay –E Procurement Cohort Zero (RLL, SCRB, Psychology, DCE)</a:t>
                      </a: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Position Tracking &amp; Reporting (PTR)</a:t>
                      </a:r>
                    </a:p>
                    <a:p>
                      <a:pPr marL="5873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 Share (individual drives) Now thru December</a:t>
                      </a: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I-9/E-Verify – Pilot – DCE &amp; PBHA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1637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 4/29/20!</a:t>
                      </a: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 5/11/20! (Position Costing and HUBS transition)</a:t>
                      </a: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Library, Athletics, Animal resources &amp; 7 academic groups </a:t>
                      </a: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continues into the Summer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7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71EF-5C14-487B-9964-D0155649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743A-4767-4665-9924-D77FCF45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End Overview – June 4</a:t>
            </a:r>
            <a:r>
              <a:rPr lang="en-US" baseline="30000" dirty="0"/>
              <a:t>th</a:t>
            </a:r>
            <a:r>
              <a:rPr lang="en-US" dirty="0"/>
              <a:t> from 10 a.m. - Noon</a:t>
            </a:r>
          </a:p>
          <a:p>
            <a:pPr lvl="1"/>
            <a:r>
              <a:rPr lang="en-US" sz="2000" dirty="0"/>
              <a:t>General Ledger w/TLX</a:t>
            </a:r>
          </a:p>
          <a:p>
            <a:pPr lvl="1"/>
            <a:r>
              <a:rPr lang="en-US" sz="2000" dirty="0"/>
              <a:t>HART</a:t>
            </a:r>
          </a:p>
          <a:p>
            <a:pPr lvl="1"/>
            <a:r>
              <a:rPr lang="en-US" sz="2000" dirty="0"/>
              <a:t>TLA Clinic </a:t>
            </a:r>
          </a:p>
          <a:p>
            <a:endParaRPr lang="en-US" sz="900" dirty="0"/>
          </a:p>
          <a:p>
            <a:r>
              <a:rPr lang="en-US" dirty="0"/>
              <a:t>SPECTRA Clinics – FY21 requests due by 6/19/20</a:t>
            </a:r>
          </a:p>
          <a:p>
            <a:r>
              <a:rPr lang="en-US" dirty="0"/>
              <a:t>HCOM</a:t>
            </a:r>
          </a:p>
          <a:p>
            <a:r>
              <a:rPr lang="en-US" dirty="0"/>
              <a:t>Concur Tips &amp; Tricks</a:t>
            </a:r>
          </a:p>
          <a:p>
            <a:r>
              <a:rPr lang="en-US" dirty="0"/>
              <a:t>HUBS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Partner with HUIT:</a:t>
            </a:r>
          </a:p>
          <a:p>
            <a:r>
              <a:rPr lang="en-US" dirty="0"/>
              <a:t>Zoom</a:t>
            </a:r>
          </a:p>
          <a:p>
            <a:r>
              <a:rPr lang="en-US" dirty="0"/>
              <a:t>OneDrive</a:t>
            </a:r>
          </a:p>
          <a:p>
            <a:r>
              <a:rPr lang="en-US" dirty="0"/>
              <a:t>Teams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3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3B89-C443-49E2-9E9A-94024956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7589-AE99-4B90-8921-2565122D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PPE:</a:t>
            </a:r>
          </a:p>
          <a:p>
            <a:r>
              <a:rPr lang="en-US" dirty="0"/>
              <a:t>Partner with Strategic Procurement/Campus services – face masks</a:t>
            </a:r>
          </a:p>
          <a:p>
            <a:r>
              <a:rPr lang="en-US" dirty="0"/>
              <a:t>University contract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Technical information: </a:t>
            </a:r>
          </a:p>
          <a:p>
            <a:r>
              <a:rPr lang="en-US" dirty="0"/>
              <a:t>Zoom, Jabber, VPN, Dropbox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COVID-19 Additional Information:</a:t>
            </a:r>
          </a:p>
          <a:p>
            <a:r>
              <a:rPr lang="en-US" dirty="0">
                <a:hlinkClick r:id="rId2"/>
              </a:rPr>
              <a:t>adminfindean@fas.harvard.edu</a:t>
            </a:r>
            <a:endParaRPr lang="en-US" dirty="0"/>
          </a:p>
          <a:p>
            <a:r>
              <a:rPr lang="en-US" dirty="0"/>
              <a:t>COVID-19 FAQ’s</a:t>
            </a:r>
          </a:p>
          <a:p>
            <a:r>
              <a:rPr lang="en-US" dirty="0"/>
              <a:t>Links to key sites</a:t>
            </a:r>
          </a:p>
          <a:p>
            <a:r>
              <a:rPr lang="en-US" dirty="0"/>
              <a:t>Handout/slide decks from sessions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3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/>
            <a:r>
              <a:rPr lang="en-US" sz="3200" dirty="0"/>
              <a:t>FAS Administrators’ Town Hall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600" y="4462463"/>
            <a:ext cx="4343400" cy="1100137"/>
          </a:xfrm>
        </p:spPr>
        <p:txBody>
          <a:bodyPr/>
          <a:lstStyle/>
          <a:p>
            <a:pPr eaLnBrk="1" hangingPunct="1"/>
            <a:r>
              <a:rPr lang="en-US" sz="2000" b="1" dirty="0"/>
              <a:t>May 21, 2020</a:t>
            </a:r>
          </a:p>
          <a:p>
            <a:pPr eaLnBrk="1" hangingPunct="1"/>
            <a:r>
              <a:rPr lang="en-US" sz="2000" b="1" dirty="0"/>
              <a:t>Zoom</a:t>
            </a:r>
            <a:endParaRPr lang="en-US" sz="2400" b="1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Agenda</a:t>
            </a:r>
          </a:p>
        </p:txBody>
      </p:sp>
      <p:graphicFrame>
        <p:nvGraphicFramePr>
          <p:cNvPr id="5384" name="Group 264"/>
          <p:cNvGraphicFramePr>
            <a:graphicFrameLocks noGrp="1"/>
          </p:cNvGraphicFramePr>
          <p:nvPr>
            <p:ph type="tbl" idx="1"/>
          </p:nvPr>
        </p:nvGraphicFramePr>
        <p:xfrm>
          <a:off x="838200" y="1295400"/>
          <a:ext cx="8763000" cy="5181600"/>
        </p:xfrm>
        <a:graphic>
          <a:graphicData uri="http://schemas.openxmlformats.org/drawingml/2006/table">
            <a:tbl>
              <a:tblPr/>
              <a:tblGrid>
                <a:gridCol w="509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56039"/>
              </p:ext>
            </p:extLst>
          </p:nvPr>
        </p:nvGraphicFramePr>
        <p:xfrm>
          <a:off x="381000" y="1175571"/>
          <a:ext cx="8763000" cy="535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99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Welcome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Leslie Kirwan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9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FAS Planning COVID Workgroups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Michael Burke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71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Financial Update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Leslie Kirwan, Jay Herlihy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457470"/>
                  </a:ext>
                </a:extLst>
              </a:tr>
              <a:tr h="62599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Human Resources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Chris Ciotti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04">
                <a:tc>
                  <a:txBody>
                    <a:bodyPr/>
                    <a:lstStyle/>
                    <a:p>
                      <a:r>
                        <a:rPr lang="en-US" sz="1800" b="1" dirty="0"/>
                        <a:t>Research Administration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Pat Fitzgerald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9543"/>
                  </a:ext>
                </a:extLst>
              </a:tr>
              <a:tr h="670713">
                <a:tc>
                  <a:txBody>
                    <a:bodyPr/>
                    <a:lstStyle/>
                    <a:p>
                      <a:r>
                        <a:rPr lang="en-US" sz="1800" b="1" dirty="0"/>
                        <a:t>Facilities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Zak Gingo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641368"/>
                  </a:ext>
                </a:extLst>
              </a:tr>
              <a:tr h="625999">
                <a:tc>
                  <a:txBody>
                    <a:bodyPr/>
                    <a:lstStyle/>
                    <a:p>
                      <a:r>
                        <a:rPr lang="en-US" sz="1800" b="1" dirty="0"/>
                        <a:t>Administrative Operations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Mary Ann Bradley</a:t>
                      </a:r>
                    </a:p>
                    <a:p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91">
                <a:tc>
                  <a:txBody>
                    <a:bodyPr/>
                    <a:lstStyle/>
                    <a:p>
                      <a:r>
                        <a:rPr lang="en-US" sz="1800" b="1" dirty="0"/>
                        <a:t>Closing / Q &amp; A Session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Leslie Kirwan</a:t>
                      </a:r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71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50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Welcome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310063"/>
            <a:ext cx="467042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Leslie Kirwan</a:t>
            </a:r>
          </a:p>
          <a:p>
            <a:pPr eaLnBrk="1" hangingPunct="1">
              <a:defRPr/>
            </a:pPr>
            <a:r>
              <a:rPr lang="en-US" sz="2000" i="1" dirty="0"/>
              <a:t>Dean for Administration and Finance</a:t>
            </a:r>
          </a:p>
          <a:p>
            <a:pPr eaLnBrk="1" hangingPunct="1">
              <a:defRPr/>
            </a:pPr>
            <a:endParaRPr lang="en-US" sz="2000" i="1" dirty="0"/>
          </a:p>
          <a:p>
            <a:pPr eaLnBrk="1" hangingPunct="1">
              <a:defRPr/>
            </a:pPr>
            <a:endParaRPr lang="en-US" sz="2000" i="1" dirty="0"/>
          </a:p>
          <a:p>
            <a:pPr eaLnBrk="1" hangingPunct="1">
              <a:defRPr/>
            </a:pPr>
            <a:endParaRPr lang="en-US" sz="2000" i="1" dirty="0"/>
          </a:p>
          <a:p>
            <a:pPr algn="l" eaLnBrk="1" hangingPunct="1">
              <a:defRPr/>
            </a:pPr>
            <a:endParaRPr lang="en-US" sz="900" b="1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3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5240" y="2057400"/>
            <a:ext cx="9128760" cy="1470025"/>
          </a:xfrm>
        </p:spPr>
        <p:txBody>
          <a:bodyPr/>
          <a:lstStyle/>
          <a:p>
            <a:pPr algn="ctr" eaLnBrk="1" hangingPunct="1"/>
            <a:r>
              <a:rPr lang="en-US" sz="3200" dirty="0"/>
              <a:t>FAS COVID-19 Planning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FAF323-FA3F-4E38-AF83-5FF374D604C6}"/>
              </a:ext>
            </a:extLst>
          </p:cNvPr>
          <p:cNvSpPr/>
          <p:nvPr/>
        </p:nvSpPr>
        <p:spPr>
          <a:xfrm>
            <a:off x="3657600" y="4343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Michael Burke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Registrar, Faculty of Arts and Sciences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B177-2E05-490F-8B4F-F8BAECD7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AE08-1079-47B6-82AE-8CA457B1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423275" cy="4829175"/>
          </a:xfrm>
        </p:spPr>
        <p:txBody>
          <a:bodyPr/>
          <a:lstStyle/>
          <a:p>
            <a:r>
              <a:rPr lang="en-US" sz="2400" dirty="0"/>
              <a:t>De-Densify (March): remote working, teaching, learning</a:t>
            </a:r>
          </a:p>
          <a:p>
            <a:endParaRPr lang="en-US" sz="900" dirty="0"/>
          </a:p>
          <a:p>
            <a:r>
              <a:rPr lang="en-US" sz="2400" dirty="0"/>
              <a:t>Phase 1 planning (March to April): all schools presented various scenarios for summer and fall to the University</a:t>
            </a:r>
          </a:p>
          <a:p>
            <a:endParaRPr lang="en-US" sz="900" dirty="0"/>
          </a:p>
          <a:p>
            <a:r>
              <a:rPr lang="en-US" sz="2400" dirty="0"/>
              <a:t>Phase 2 planning: how do we resume the academic enterprise in these new circumstances in the fall and beyond?</a:t>
            </a:r>
          </a:p>
          <a:p>
            <a:pPr lvl="1"/>
            <a:r>
              <a:rPr lang="en-US" sz="2000" dirty="0"/>
              <a:t>How to resume courses in the fall</a:t>
            </a:r>
          </a:p>
          <a:p>
            <a:pPr lvl="1"/>
            <a:r>
              <a:rPr lang="en-US" sz="2000" dirty="0"/>
              <a:t>How and when to bring staff back to the workplace</a:t>
            </a:r>
          </a:p>
          <a:p>
            <a:pPr lvl="1"/>
            <a:r>
              <a:rPr lang="en-US" sz="2000" dirty="0"/>
              <a:t>How and when to restart on-campus research</a:t>
            </a:r>
          </a:p>
          <a:p>
            <a:pPr lvl="1"/>
            <a:r>
              <a:rPr lang="en-US" sz="2000" dirty="0"/>
              <a:t>Longer term impact through entire crisis and beyond</a:t>
            </a:r>
          </a:p>
          <a:p>
            <a:pPr lvl="1"/>
            <a:endParaRPr lang="en-US" sz="900" dirty="0"/>
          </a:p>
          <a:p>
            <a:r>
              <a:rPr lang="en-US" sz="2400" dirty="0"/>
              <a:t>Preparations based on decisions</a:t>
            </a:r>
          </a:p>
        </p:txBody>
      </p:sp>
    </p:spTree>
    <p:extLst>
      <p:ext uri="{BB962C8B-B14F-4D97-AF65-F5344CB8AC3E}">
        <p14:creationId xmlns:p14="http://schemas.microsoft.com/office/powerpoint/2010/main" val="44460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B177-2E05-490F-8B4F-F8BAECD7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2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AE08-1079-47B6-82AE-8CA457B1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423275" cy="48291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FAS Coordination Planning Committee with 12 work groups</a:t>
            </a:r>
          </a:p>
          <a:p>
            <a:endParaRPr lang="en-US" sz="900" dirty="0"/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Decision framework – Chris Stubbs and Mike Burke</a:t>
            </a:r>
          </a:p>
          <a:p>
            <a:pPr marL="982662" lvl="2" indent="-342900"/>
            <a:r>
              <a:rPr lang="en-US" dirty="0"/>
              <a:t>Decision flow diagram and framework</a:t>
            </a:r>
          </a:p>
          <a:p>
            <a:pPr marL="982662" lvl="2" indent="-342900"/>
            <a:endParaRPr lang="en-US" dirty="0"/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Five-year horizon – Maya Jasanoff</a:t>
            </a:r>
          </a:p>
          <a:p>
            <a:pPr marL="982662" lvl="2" indent="-342900"/>
            <a:r>
              <a:rPr lang="en-US" dirty="0"/>
              <a:t>Consider five-year perspective, advise on longer term impacts of AY 20-21 decisions. Provide a vision for where Harvard College is headed. </a:t>
            </a:r>
          </a:p>
          <a:p>
            <a:pPr marL="982662" lvl="2" indent="-342900"/>
            <a:endParaRPr lang="en-US" dirty="0"/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Financial Planning – John Campbell</a:t>
            </a:r>
          </a:p>
          <a:p>
            <a:pPr lvl="2"/>
            <a:r>
              <a:rPr lang="en-US" dirty="0"/>
              <a:t>Establish framework for strategic financial planning. Evaluate fiscal impacts of fall scenarios. </a:t>
            </a:r>
          </a:p>
          <a:p>
            <a:pPr lvl="2"/>
            <a:endParaRPr lang="en-US" dirty="0"/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Go for Fall – Mike Burke</a:t>
            </a:r>
          </a:p>
          <a:p>
            <a:pPr marL="982662" lvl="2" indent="-342900"/>
            <a:r>
              <a:rPr lang="en-US" dirty="0"/>
              <a:t>Determine what it would take for fully residential program in AY 20-21. Explore low-density and surge housing options.</a:t>
            </a:r>
          </a:p>
        </p:txBody>
      </p:sp>
    </p:spTree>
    <p:extLst>
      <p:ext uri="{BB962C8B-B14F-4D97-AF65-F5344CB8AC3E}">
        <p14:creationId xmlns:p14="http://schemas.microsoft.com/office/powerpoint/2010/main" val="330241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B177-2E05-490F-8B4F-F8BAECD7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2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AE08-1079-47B6-82AE-8CA457B1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423275" cy="48291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FAS Coordination Planning Committee with 12 work groups</a:t>
            </a:r>
          </a:p>
          <a:p>
            <a:endParaRPr lang="en-US" sz="900" dirty="0"/>
          </a:p>
          <a:p>
            <a:pPr marL="692150" lvl="1" indent="-342900">
              <a:buFont typeface="+mj-lt"/>
              <a:buAutoNum type="arabicPeriod" startAt="5"/>
            </a:pPr>
            <a:r>
              <a:rPr lang="en-US" dirty="0"/>
              <a:t>Restarting scholarship – Chris Stubbs</a:t>
            </a:r>
          </a:p>
          <a:p>
            <a:pPr marL="982662" lvl="2" indent="-342900"/>
            <a:r>
              <a:rPr lang="en-US" dirty="0"/>
              <a:t>Determine process for staged return to on-campus scholarship.</a:t>
            </a:r>
          </a:p>
          <a:p>
            <a:pPr marL="982662" lvl="2" indent="-342900"/>
            <a:endParaRPr lang="en-US" dirty="0"/>
          </a:p>
          <a:p>
            <a:pPr marL="692150" lvl="1" indent="-342900">
              <a:buFont typeface="+mj-lt"/>
              <a:buAutoNum type="arabicPeriod" startAt="5"/>
            </a:pPr>
            <a:r>
              <a:rPr lang="en-US" dirty="0"/>
              <a:t>Houses and facilities – L. Mahadevan and Zak Gingo</a:t>
            </a:r>
          </a:p>
          <a:p>
            <a:pPr marL="982662" lvl="2" indent="-342900"/>
            <a:r>
              <a:rPr lang="en-US" dirty="0"/>
              <a:t>Determine what we need to do in order to prepare undergraduate houses and other facilities.</a:t>
            </a:r>
          </a:p>
          <a:p>
            <a:pPr marL="982662" lvl="2" indent="-342900"/>
            <a:endParaRPr lang="en-US" dirty="0"/>
          </a:p>
          <a:p>
            <a:pPr marL="692150" lvl="1" indent="-342900">
              <a:buFont typeface="+mj-lt"/>
              <a:buAutoNum type="arabicPeriod" startAt="5"/>
            </a:pPr>
            <a:r>
              <a:rPr lang="en-US" dirty="0"/>
              <a:t>Enrollment – David Laibson</a:t>
            </a:r>
          </a:p>
          <a:p>
            <a:pPr lvl="2"/>
            <a:r>
              <a:rPr lang="en-US" dirty="0"/>
              <a:t>Advise on interplay between offerings, deferrals, tuition and related issues.</a:t>
            </a:r>
          </a:p>
          <a:p>
            <a:pPr lvl="2"/>
            <a:endParaRPr lang="en-US" dirty="0"/>
          </a:p>
          <a:p>
            <a:pPr marL="692150" lvl="1" indent="-342900">
              <a:buFont typeface="+mj-lt"/>
              <a:buAutoNum type="arabicPeriod" startAt="5"/>
            </a:pPr>
            <a:r>
              <a:rPr lang="en-US" dirty="0"/>
              <a:t>Scheduling – Jay Harris and Erika McDonald</a:t>
            </a:r>
          </a:p>
          <a:p>
            <a:pPr marL="982662" lvl="2" indent="-342900"/>
            <a:r>
              <a:rPr lang="en-US" dirty="0"/>
              <a:t>Consider how to best use both the 12-month academic calendar and 24 hour classroom schedule.</a:t>
            </a:r>
          </a:p>
        </p:txBody>
      </p:sp>
    </p:spTree>
    <p:extLst>
      <p:ext uri="{BB962C8B-B14F-4D97-AF65-F5344CB8AC3E}">
        <p14:creationId xmlns:p14="http://schemas.microsoft.com/office/powerpoint/2010/main" val="170279814"/>
      </p:ext>
    </p:extLst>
  </p:cSld>
  <p:clrMapOvr>
    <a:masterClrMapping/>
  </p:clrMapOvr>
</p:sld>
</file>

<file path=ppt/theme/theme1.xml><?xml version="1.0" encoding="utf-8"?>
<a:theme xmlns:a="http://schemas.openxmlformats.org/drawingml/2006/main" name="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laboration Working Group - 042414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Calibri - Custom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ss_2011_theme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UIT_Standard_Theme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UIT_Standard_Theme" id="{34186770-57E1-4D62-9B28-EA772BF08D83}" vid="{AC24D57E-1FA2-48C6-948C-1D6845662E11}"/>
    </a:ext>
  </a:extLst>
</a:theme>
</file>

<file path=ppt/theme/theme6.xml><?xml version="1.0" encoding="utf-8"?>
<a:theme xmlns:a="http://schemas.openxmlformats.org/drawingml/2006/main" name="1_CWD Mas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FEB22 Taxable Reimbursements Brown Bag.pptx" id="{B84A36EA-4C89-4EBC-8EC3-C8C47BDD8F38}" vid="{52FF5BDE-CAB7-427C-9964-BF2EC9BC65D2}"/>
    </a:ext>
  </a:extLst>
</a:theme>
</file>

<file path=ppt/theme/theme7.xml><?xml version="1.0" encoding="utf-8"?>
<a:theme xmlns:a="http://schemas.openxmlformats.org/drawingml/2006/main" name="HUIT PPT Template 1.13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Calibri - Custom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HUIT PPT Template 1.11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Harvard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2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3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4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846</Words>
  <Application>Microsoft Office PowerPoint</Application>
  <PresentationFormat>On-screen Show (4:3)</PresentationFormat>
  <Paragraphs>205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Times New Roman</vt:lpstr>
      <vt:lpstr>Wingdings</vt:lpstr>
      <vt:lpstr>EBPS Template</vt:lpstr>
      <vt:lpstr>4_EBPS Template</vt:lpstr>
      <vt:lpstr>1_Collaboration Working Group - 042414</vt:lpstr>
      <vt:lpstr>fss_2011_theme</vt:lpstr>
      <vt:lpstr>HUIT_Standard_Theme</vt:lpstr>
      <vt:lpstr>1_CWD Master</vt:lpstr>
      <vt:lpstr>HUIT PPT Template 1.13.12</vt:lpstr>
      <vt:lpstr>HUIT PPT Template 1.11.12</vt:lpstr>
      <vt:lpstr>ThemeHarvard</vt:lpstr>
      <vt:lpstr>Office Theme</vt:lpstr>
      <vt:lpstr>2_EBPS Template</vt:lpstr>
      <vt:lpstr>Administrators’ Town Hall will be starting soon…</vt:lpstr>
      <vt:lpstr>Rules of the Road for today’s meeting:</vt:lpstr>
      <vt:lpstr>FAS Administrators’ Town Hall</vt:lpstr>
      <vt:lpstr>Agenda</vt:lpstr>
      <vt:lpstr>Welcome</vt:lpstr>
      <vt:lpstr>FAS COVID-19 Planning </vt:lpstr>
      <vt:lpstr>Phases</vt:lpstr>
      <vt:lpstr>Phase 2 Planning</vt:lpstr>
      <vt:lpstr>Phase 2 Planning</vt:lpstr>
      <vt:lpstr>Phase 2 Planning</vt:lpstr>
      <vt:lpstr>Phase 2 Planning</vt:lpstr>
      <vt:lpstr>Financial Updates</vt:lpstr>
      <vt:lpstr>Human Resources Update </vt:lpstr>
      <vt:lpstr>Research Administration Update </vt:lpstr>
      <vt:lpstr>Facilities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Administrative Tools and Support</vt:lpstr>
      <vt:lpstr> Administrative Systems New Tools</vt:lpstr>
      <vt:lpstr>Training and Support 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Administrators’ Town Hall will be starting soon…</dc:title>
  <dc:creator>Nasson, Stephanie</dc:creator>
  <cp:lastModifiedBy>Nasson, Stephanie</cp:lastModifiedBy>
  <cp:revision>23</cp:revision>
  <dcterms:created xsi:type="dcterms:W3CDTF">2020-05-21T13:50:35Z</dcterms:created>
  <dcterms:modified xsi:type="dcterms:W3CDTF">2020-05-21T20:07:03Z</dcterms:modified>
</cp:coreProperties>
</file>